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56" r:id="rId2"/>
    <p:sldId id="279" r:id="rId3"/>
    <p:sldId id="274" r:id="rId4"/>
    <p:sldId id="275" r:id="rId5"/>
    <p:sldId id="273" r:id="rId6"/>
    <p:sldId id="286" r:id="rId7"/>
    <p:sldId id="294" r:id="rId8"/>
    <p:sldId id="295" r:id="rId9"/>
    <p:sldId id="296" r:id="rId10"/>
    <p:sldId id="297" r:id="rId11"/>
    <p:sldId id="289" r:id="rId12"/>
    <p:sldId id="290" r:id="rId13"/>
    <p:sldId id="291" r:id="rId14"/>
    <p:sldId id="292" r:id="rId15"/>
    <p:sldId id="293" r:id="rId16"/>
    <p:sldId id="285" r:id="rId17"/>
    <p:sldId id="299" r:id="rId18"/>
    <p:sldId id="301" r:id="rId19"/>
    <p:sldId id="300" r:id="rId20"/>
    <p:sldId id="278" r:id="rId21"/>
    <p:sldId id="280" r:id="rId22"/>
    <p:sldId id="281" r:id="rId23"/>
    <p:sldId id="302" r:id="rId24"/>
    <p:sldId id="303" r:id="rId25"/>
    <p:sldId id="304" r:id="rId26"/>
    <p:sldId id="298" r:id="rId27"/>
    <p:sldId id="287" r:id="rId28"/>
    <p:sldId id="284" r:id="rId29"/>
    <p:sldId id="258"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94245" autoAdjust="0"/>
  </p:normalViewPr>
  <p:slideViewPr>
    <p:cSldViewPr>
      <p:cViewPr>
        <p:scale>
          <a:sx n="100" d="100"/>
          <a:sy n="100" d="100"/>
        </p:scale>
        <p:origin x="-978" y="180"/>
      </p:cViewPr>
      <p:guideLst>
        <p:guide orient="horz" pos="2160"/>
        <p:guide pos="2880"/>
      </p:guideLst>
    </p:cSldViewPr>
  </p:slideViewPr>
  <p:notesTextViewPr>
    <p:cViewPr>
      <p:scale>
        <a:sx n="1" d="1"/>
        <a:sy n="1" d="1"/>
      </p:scale>
      <p:origin x="0" y="0"/>
    </p:cViewPr>
  </p:notesTextViewPr>
  <p:sorterViewPr>
    <p:cViewPr>
      <p:scale>
        <a:sx n="80" d="100"/>
        <a:sy n="80" d="100"/>
      </p:scale>
      <p:origin x="0" y="2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775E17E-CFE4-4BC6-92EA-403BBA85485C}" type="datetimeFigureOut">
              <a:rPr lang="en-US" smtClean="0"/>
              <a:t>10/1/2012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4456E5-9FB9-4822-A3E4-CB3258193E4C}" type="slidenum">
              <a:rPr lang="en-US" smtClean="0"/>
              <a:t>‹#›</a:t>
            </a:fld>
            <a:endParaRPr lang="en-US"/>
          </a:p>
        </p:txBody>
      </p:sp>
    </p:spTree>
    <p:extLst>
      <p:ext uri="{BB962C8B-B14F-4D97-AF65-F5344CB8AC3E}">
        <p14:creationId xmlns:p14="http://schemas.microsoft.com/office/powerpoint/2010/main" val="3265465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A4A93DF-6B12-40E1-B5AD-219D9F525549}" type="datetimeFigureOut">
              <a:rPr lang="en-US" smtClean="0"/>
              <a:t>10/1/2012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D0930A-E1BB-4373-9006-521A62D85D35}" type="slidenum">
              <a:rPr lang="en-US" smtClean="0"/>
              <a:t>‹#›</a:t>
            </a:fld>
            <a:endParaRPr lang="en-US"/>
          </a:p>
        </p:txBody>
      </p:sp>
    </p:spTree>
    <p:extLst>
      <p:ext uri="{BB962C8B-B14F-4D97-AF65-F5344CB8AC3E}">
        <p14:creationId xmlns:p14="http://schemas.microsoft.com/office/powerpoint/2010/main" val="4115408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Abstract: The OSU High Performance Computing Center is deploying Cowboy, the largest externally funded supercomputer in state history.  This talk will present the highlights (and lowlights) of the NSF MRI proposal, data center expansion, cluster design and deployment, as well as how OSUHPCC is  facilitating computational and data intensive research and education.</a:t>
            </a:r>
          </a:p>
          <a:p>
            <a:endParaRPr lang="en-US" dirty="0"/>
          </a:p>
        </p:txBody>
      </p:sp>
      <p:sp>
        <p:nvSpPr>
          <p:cNvPr id="4" name="Slide Number Placeholder 3"/>
          <p:cNvSpPr>
            <a:spLocks noGrp="1"/>
          </p:cNvSpPr>
          <p:nvPr>
            <p:ph type="sldNum" sz="quarter" idx="10"/>
          </p:nvPr>
        </p:nvSpPr>
        <p:spPr/>
        <p:txBody>
          <a:bodyPr/>
          <a:lstStyle/>
          <a:p>
            <a:fld id="{13D0930A-E1BB-4373-9006-521A62D85D35}" type="slidenum">
              <a:rPr lang="en-US" smtClean="0"/>
              <a:t>1</a:t>
            </a:fld>
            <a:endParaRPr lang="en-US"/>
          </a:p>
        </p:txBody>
      </p:sp>
    </p:spTree>
    <p:extLst>
      <p:ext uri="{BB962C8B-B14F-4D97-AF65-F5344CB8AC3E}">
        <p14:creationId xmlns:p14="http://schemas.microsoft.com/office/powerpoint/2010/main" val="1809032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Slide Number Placeholder 7"/>
          <p:cNvSpPr>
            <a:spLocks noGrp="1"/>
          </p:cNvSpPr>
          <p:nvPr>
            <p:ph type="sldNum" sz="quarter" idx="10"/>
          </p:nvPr>
        </p:nvSpPr>
        <p:spPr/>
        <p:txBody>
          <a:bodyPr/>
          <a:lstStyle/>
          <a:p>
            <a:fld id="{62FE2E54-32CA-464B-86C9-BCA1A51E26B3}" type="slidenum">
              <a:rPr lang="en-US" smtClean="0"/>
              <a:t>‹#›</a:t>
            </a:fld>
            <a:endParaRPr lang="en-US"/>
          </a:p>
        </p:txBody>
      </p:sp>
    </p:spTree>
    <p:extLst>
      <p:ext uri="{BB962C8B-B14F-4D97-AF65-F5344CB8AC3E}">
        <p14:creationId xmlns:p14="http://schemas.microsoft.com/office/powerpoint/2010/main" val="2759906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2FE2E54-32CA-464B-86C9-BCA1A51E26B3}" type="slidenum">
              <a:rPr lang="en-US" smtClean="0"/>
              <a:t>‹#›</a:t>
            </a:fld>
            <a:endParaRPr lang="en-US"/>
          </a:p>
        </p:txBody>
      </p:sp>
    </p:spTree>
    <p:extLst>
      <p:ext uri="{BB962C8B-B14F-4D97-AF65-F5344CB8AC3E}">
        <p14:creationId xmlns:p14="http://schemas.microsoft.com/office/powerpoint/2010/main" val="3771882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2FE2E54-32CA-464B-86C9-BCA1A51E26B3}" type="slidenum">
              <a:rPr lang="en-US" smtClean="0"/>
              <a:t>‹#›</a:t>
            </a:fld>
            <a:endParaRPr lang="en-US"/>
          </a:p>
        </p:txBody>
      </p:sp>
    </p:spTree>
    <p:extLst>
      <p:ext uri="{BB962C8B-B14F-4D97-AF65-F5344CB8AC3E}">
        <p14:creationId xmlns:p14="http://schemas.microsoft.com/office/powerpoint/2010/main" val="1691693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3276600" y="6400800"/>
            <a:ext cx="1000125" cy="365125"/>
          </a:xfrm>
        </p:spPr>
        <p:txBody>
          <a:bodyPr/>
          <a:lstStyle/>
          <a:p>
            <a:fld id="{62FE2E54-32CA-464B-86C9-BCA1A51E26B3}" type="slidenum">
              <a:rPr lang="en-US" smtClean="0"/>
              <a:t>‹#›</a:t>
            </a:fld>
            <a:endParaRPr lang="en-US"/>
          </a:p>
        </p:txBody>
      </p:sp>
    </p:spTree>
    <p:extLst>
      <p:ext uri="{BB962C8B-B14F-4D97-AF65-F5344CB8AC3E}">
        <p14:creationId xmlns:p14="http://schemas.microsoft.com/office/powerpoint/2010/main" val="340698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2FE2E54-32CA-464B-86C9-BCA1A51E26B3}" type="slidenum">
              <a:rPr lang="en-US" smtClean="0"/>
              <a:t>‹#›</a:t>
            </a:fld>
            <a:endParaRPr lang="en-US"/>
          </a:p>
        </p:txBody>
      </p:sp>
    </p:spTree>
    <p:extLst>
      <p:ext uri="{BB962C8B-B14F-4D97-AF65-F5344CB8AC3E}">
        <p14:creationId xmlns:p14="http://schemas.microsoft.com/office/powerpoint/2010/main" val="1696823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2FE2E54-32CA-464B-86C9-BCA1A51E26B3}" type="slidenum">
              <a:rPr lang="en-US" smtClean="0"/>
              <a:t>‹#›</a:t>
            </a:fld>
            <a:endParaRPr lang="en-US"/>
          </a:p>
        </p:txBody>
      </p:sp>
    </p:spTree>
    <p:extLst>
      <p:ext uri="{BB962C8B-B14F-4D97-AF65-F5344CB8AC3E}">
        <p14:creationId xmlns:p14="http://schemas.microsoft.com/office/powerpoint/2010/main" val="2719330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2FE2E54-32CA-464B-86C9-BCA1A51E26B3}" type="slidenum">
              <a:rPr lang="en-US" smtClean="0"/>
              <a:t>‹#›</a:t>
            </a:fld>
            <a:endParaRPr lang="en-US"/>
          </a:p>
        </p:txBody>
      </p:sp>
    </p:spTree>
    <p:extLst>
      <p:ext uri="{BB962C8B-B14F-4D97-AF65-F5344CB8AC3E}">
        <p14:creationId xmlns:p14="http://schemas.microsoft.com/office/powerpoint/2010/main" val="231063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2FE2E54-32CA-464B-86C9-BCA1A51E26B3}" type="slidenum">
              <a:rPr lang="en-US" smtClean="0"/>
              <a:t>‹#›</a:t>
            </a:fld>
            <a:endParaRPr lang="en-US"/>
          </a:p>
        </p:txBody>
      </p:sp>
    </p:spTree>
    <p:extLst>
      <p:ext uri="{BB962C8B-B14F-4D97-AF65-F5344CB8AC3E}">
        <p14:creationId xmlns:p14="http://schemas.microsoft.com/office/powerpoint/2010/main" val="3544713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2FE2E54-32CA-464B-86C9-BCA1A51E26B3}" type="slidenum">
              <a:rPr lang="en-US" smtClean="0"/>
              <a:t>‹#›</a:t>
            </a:fld>
            <a:endParaRPr lang="en-US"/>
          </a:p>
        </p:txBody>
      </p:sp>
    </p:spTree>
    <p:extLst>
      <p:ext uri="{BB962C8B-B14F-4D97-AF65-F5344CB8AC3E}">
        <p14:creationId xmlns:p14="http://schemas.microsoft.com/office/powerpoint/2010/main" val="1428066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2FE2E54-32CA-464B-86C9-BCA1A51E26B3}" type="slidenum">
              <a:rPr lang="en-US" smtClean="0"/>
              <a:t>‹#›</a:t>
            </a:fld>
            <a:endParaRPr lang="en-US"/>
          </a:p>
        </p:txBody>
      </p:sp>
    </p:spTree>
    <p:extLst>
      <p:ext uri="{BB962C8B-B14F-4D97-AF65-F5344CB8AC3E}">
        <p14:creationId xmlns:p14="http://schemas.microsoft.com/office/powerpoint/2010/main" val="251444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2FE2E54-32CA-464B-86C9-BCA1A51E26B3}" type="slidenum">
              <a:rPr lang="en-US" smtClean="0"/>
              <a:t>‹#›</a:t>
            </a:fld>
            <a:endParaRPr lang="en-US"/>
          </a:p>
        </p:txBody>
      </p:sp>
    </p:spTree>
    <p:extLst>
      <p:ext uri="{BB962C8B-B14F-4D97-AF65-F5344CB8AC3E}">
        <p14:creationId xmlns:p14="http://schemas.microsoft.com/office/powerpoint/2010/main" val="357426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3733800" y="6424254"/>
            <a:ext cx="10001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E2E54-32CA-464B-86C9-BCA1A51E26B3}" type="slidenum">
              <a:rPr lang="en-US" smtClean="0"/>
              <a:t>‹#›</a:t>
            </a:fld>
            <a:endParaRPr lang="en-US"/>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525" y="5992237"/>
            <a:ext cx="1139825"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4"/>
          <p:cNvSpPr txBox="1">
            <a:spLocks noChangeArrowheads="1"/>
          </p:cNvSpPr>
          <p:nvPr userDrawn="1"/>
        </p:nvSpPr>
        <p:spPr bwMode="auto">
          <a:xfrm>
            <a:off x="914400" y="6270731"/>
            <a:ext cx="1905000" cy="543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High Performance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Computing Center</a:t>
            </a:r>
          </a:p>
        </p:txBody>
      </p:sp>
      <p:sp>
        <p:nvSpPr>
          <p:cNvPr id="9" name="TextBox 8"/>
          <p:cNvSpPr txBox="1"/>
          <p:nvPr userDrawn="1"/>
        </p:nvSpPr>
        <p:spPr>
          <a:xfrm>
            <a:off x="5562598" y="6273224"/>
            <a:ext cx="3463577" cy="830997"/>
          </a:xfrm>
          <a:prstGeom prst="rect">
            <a:avLst/>
          </a:prstGeom>
          <a:noFill/>
        </p:spPr>
        <p:txBody>
          <a:bodyPr wrap="none" rtlCol="0">
            <a:spAutoFit/>
          </a:bodyPr>
          <a:lstStyle/>
          <a:p>
            <a:pPr algn="ctr"/>
            <a:r>
              <a:rPr lang="en-US" sz="1600" baseline="0" dirty="0" smtClean="0"/>
              <a:t>Oklahoma Supercomputing Symposium</a:t>
            </a:r>
          </a:p>
          <a:p>
            <a:pPr algn="ctr"/>
            <a:r>
              <a:rPr lang="en-US" sz="1600" baseline="0" dirty="0" smtClean="0"/>
              <a:t>October 3, 2012</a:t>
            </a:r>
          </a:p>
          <a:p>
            <a:pPr algn="ctr"/>
            <a:endParaRPr lang="en-US" sz="1600" baseline="0" dirty="0"/>
          </a:p>
        </p:txBody>
      </p:sp>
    </p:spTree>
    <p:extLst>
      <p:ext uri="{BB962C8B-B14F-4D97-AF65-F5344CB8AC3E}">
        <p14:creationId xmlns:p14="http://schemas.microsoft.com/office/powerpoint/2010/main" val="420299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hpc.it.okstate.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hpc.it.okstate.edu/" TargetMode="External"/><Relationship Id="rId2" Type="http://schemas.openxmlformats.org/officeDocument/2006/relationships/hyperlink" Target="mailto:dana.brunson@okstate.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905000"/>
          </a:xfrm>
        </p:spPr>
        <p:txBody>
          <a:bodyPr/>
          <a:lstStyle/>
          <a:p>
            <a:r>
              <a:rPr lang="en-US" dirty="0" smtClean="0"/>
              <a:t>Cowboy Up</a:t>
            </a:r>
            <a:endParaRPr lang="en-US" dirty="0"/>
          </a:p>
        </p:txBody>
      </p:sp>
      <p:sp>
        <p:nvSpPr>
          <p:cNvPr id="3" name="Subtitle 2"/>
          <p:cNvSpPr>
            <a:spLocks noGrp="1"/>
          </p:cNvSpPr>
          <p:nvPr>
            <p:ph type="subTitle" idx="1"/>
          </p:nvPr>
        </p:nvSpPr>
        <p:spPr>
          <a:xfrm>
            <a:off x="1219200" y="2667000"/>
            <a:ext cx="6400800" cy="3124200"/>
          </a:xfrm>
        </p:spPr>
        <p:txBody>
          <a:bodyPr>
            <a:normAutofit/>
          </a:bodyPr>
          <a:lstStyle/>
          <a:p>
            <a:r>
              <a:rPr lang="en-US" dirty="0" smtClean="0"/>
              <a:t>Dana Brunson</a:t>
            </a:r>
          </a:p>
          <a:p>
            <a:r>
              <a:rPr lang="en-US" dirty="0" smtClean="0"/>
              <a:t>Oklahoma State University</a:t>
            </a:r>
          </a:p>
          <a:p>
            <a:r>
              <a:rPr lang="en-US" dirty="0" smtClean="0"/>
              <a:t>High Performance Computing Center</a:t>
            </a:r>
          </a:p>
          <a:p>
            <a:r>
              <a:rPr lang="en-US" dirty="0" smtClean="0">
                <a:hlinkClick r:id="rId3"/>
              </a:rPr>
              <a:t>http://hpc.it.okstate.edu</a:t>
            </a:r>
            <a:endParaRPr lang="en-US" dirty="0" smtClean="0"/>
          </a:p>
          <a:p>
            <a:r>
              <a:rPr lang="en-US" dirty="0" smtClean="0"/>
              <a:t>NSF MRI Award # 1126330</a:t>
            </a:r>
          </a:p>
          <a:p>
            <a:endParaRPr lang="en-US" dirty="0" smtClean="0"/>
          </a:p>
          <a:p>
            <a:endParaRPr lang="en-US" dirty="0"/>
          </a:p>
        </p:txBody>
      </p:sp>
    </p:spTree>
    <p:extLst>
      <p:ext uri="{BB962C8B-B14F-4D97-AF65-F5344CB8AC3E}">
        <p14:creationId xmlns:p14="http://schemas.microsoft.com/office/powerpoint/2010/main" val="289062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solutions</a:t>
            </a:r>
            <a:endParaRPr lang="en-US" dirty="0"/>
          </a:p>
        </p:txBody>
      </p:sp>
      <p:sp>
        <p:nvSpPr>
          <p:cNvPr id="3" name="Content Placeholder 2"/>
          <p:cNvSpPr>
            <a:spLocks noGrp="1"/>
          </p:cNvSpPr>
          <p:nvPr>
            <p:ph idx="1"/>
          </p:nvPr>
        </p:nvSpPr>
        <p:spPr/>
        <p:txBody>
          <a:bodyPr/>
          <a:lstStyle/>
          <a:p>
            <a:r>
              <a:rPr lang="en-US" dirty="0" smtClean="0"/>
              <a:t>The HPC community is very helpful!</a:t>
            </a:r>
          </a:p>
          <a:p>
            <a:r>
              <a:rPr lang="en-US" dirty="0" smtClean="0"/>
              <a:t>Henry </a:t>
            </a:r>
            <a:r>
              <a:rPr lang="en-US" dirty="0" err="1" smtClean="0"/>
              <a:t>Neeman</a:t>
            </a:r>
            <a:r>
              <a:rPr lang="en-US" dirty="0" smtClean="0"/>
              <a:t> &amp; Jeff Pummill are great teachers!</a:t>
            </a:r>
          </a:p>
          <a:p>
            <a:r>
              <a:rPr lang="en-US" dirty="0" smtClean="0"/>
              <a:t>Solution:  write NSF MRI proposal for hardware and use the cost share to hire a new person, with lots of help.</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62FE2E54-32CA-464B-86C9-BCA1A51E26B3}" type="slidenum">
              <a:rPr lang="en-US" smtClean="0"/>
              <a:t>10</a:t>
            </a:fld>
            <a:endParaRPr lang="en-US"/>
          </a:p>
        </p:txBody>
      </p:sp>
    </p:spTree>
    <p:extLst>
      <p:ext uri="{BB962C8B-B14F-4D97-AF65-F5344CB8AC3E}">
        <p14:creationId xmlns:p14="http://schemas.microsoft.com/office/powerpoint/2010/main" val="189642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proposal highlights</a:t>
            </a:r>
            <a:endParaRPr lang="en-US" dirty="0"/>
          </a:p>
        </p:txBody>
      </p:sp>
      <p:sp>
        <p:nvSpPr>
          <p:cNvPr id="3" name="Content Placeholder 2"/>
          <p:cNvSpPr>
            <a:spLocks noGrp="1"/>
          </p:cNvSpPr>
          <p:nvPr>
            <p:ph idx="1"/>
          </p:nvPr>
        </p:nvSpPr>
        <p:spPr/>
        <p:txBody>
          <a:bodyPr>
            <a:normAutofit lnSpcReduction="10000"/>
          </a:bodyPr>
          <a:lstStyle/>
          <a:p>
            <a:r>
              <a:rPr lang="en-US" dirty="0" smtClean="0"/>
              <a:t>MRI research projects represented:</a:t>
            </a:r>
          </a:p>
          <a:p>
            <a:pPr marL="457200" lvl="1" indent="0">
              <a:buNone/>
            </a:pPr>
            <a:r>
              <a:rPr lang="en-US" dirty="0"/>
              <a:t>44 faculty, 10 staff, 7 postdocs, 80 graduate students and 29 undergraduates</a:t>
            </a:r>
            <a:endParaRPr lang="en-US" dirty="0" smtClean="0"/>
          </a:p>
          <a:p>
            <a:r>
              <a:rPr lang="en-US" dirty="0" smtClean="0"/>
              <a:t>VP for Research &amp; Technology Transfer (VPRTT) agreed to fund the cost share. </a:t>
            </a:r>
          </a:p>
          <a:p>
            <a:r>
              <a:rPr lang="en-US" dirty="0" smtClean="0"/>
              <a:t>VPRTT &amp; CIO committed to space, power &amp; cooling and continued funding of new hire!</a:t>
            </a:r>
          </a:p>
          <a:p>
            <a:r>
              <a:rPr lang="en-US" dirty="0" smtClean="0"/>
              <a:t>Broader Impacts: </a:t>
            </a:r>
            <a:r>
              <a:rPr lang="en-US" sz="3000" dirty="0" smtClean="0"/>
              <a:t>Oklahoma Cyberinfrastructure Initiative, diversity, dissemination, CI EOT efforts.</a:t>
            </a:r>
            <a:endParaRPr lang="en-US" sz="3000" dirty="0"/>
          </a:p>
        </p:txBody>
      </p:sp>
      <p:sp>
        <p:nvSpPr>
          <p:cNvPr id="4" name="Slide Number Placeholder 3"/>
          <p:cNvSpPr>
            <a:spLocks noGrp="1"/>
          </p:cNvSpPr>
          <p:nvPr>
            <p:ph type="sldNum" sz="quarter" idx="10"/>
          </p:nvPr>
        </p:nvSpPr>
        <p:spPr/>
        <p:txBody>
          <a:bodyPr/>
          <a:lstStyle/>
          <a:p>
            <a:fld id="{62FE2E54-32CA-464B-86C9-BCA1A51E26B3}" type="slidenum">
              <a:rPr lang="en-US" smtClean="0"/>
              <a:t>11</a:t>
            </a:fld>
            <a:endParaRPr lang="en-US"/>
          </a:p>
        </p:txBody>
      </p:sp>
    </p:spTree>
    <p:extLst>
      <p:ext uri="{BB962C8B-B14F-4D97-AF65-F5344CB8AC3E}">
        <p14:creationId xmlns:p14="http://schemas.microsoft.com/office/powerpoint/2010/main" val="593759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MRI Research Projects</a:t>
            </a:r>
            <a:endParaRPr lang="en-US" dirty="0"/>
          </a:p>
        </p:txBody>
      </p:sp>
      <p:sp>
        <p:nvSpPr>
          <p:cNvPr id="3" name="Content Placeholder 2"/>
          <p:cNvSpPr>
            <a:spLocks noGrp="1"/>
          </p:cNvSpPr>
          <p:nvPr>
            <p:ph idx="1"/>
          </p:nvPr>
        </p:nvSpPr>
        <p:spPr/>
        <p:txBody>
          <a:bodyPr>
            <a:normAutofit/>
          </a:bodyPr>
          <a:lstStyle/>
          <a:p>
            <a:r>
              <a:rPr lang="en-US" sz="2000" b="1" u="sng" dirty="0"/>
              <a:t>Mechanical Behavior of Granular Materials and Molecular Dynamics (MD) Simulation</a:t>
            </a:r>
            <a:r>
              <a:rPr lang="en-US" sz="2000" b="1" dirty="0"/>
              <a:t>. </a:t>
            </a:r>
            <a:r>
              <a:rPr lang="en-US" sz="2000" dirty="0"/>
              <a:t>R. </a:t>
            </a:r>
            <a:r>
              <a:rPr lang="en-US" sz="2000" dirty="0" err="1" smtClean="0"/>
              <a:t>Komanduri</a:t>
            </a:r>
            <a:r>
              <a:rPr lang="en-US" sz="2000" dirty="0"/>
              <a:t>, Mechanical &amp; Aerospace </a:t>
            </a:r>
            <a:r>
              <a:rPr lang="en-US" sz="2000" dirty="0" smtClean="0"/>
              <a:t>Engineering</a:t>
            </a:r>
          </a:p>
          <a:p>
            <a:r>
              <a:rPr lang="en-US" sz="2000" b="1" u="sng" dirty="0"/>
              <a:t>Discovery genes for Canine Hip Dysplasia</a:t>
            </a:r>
            <a:r>
              <a:rPr lang="en-US" sz="2000" b="1" dirty="0"/>
              <a:t>. </a:t>
            </a:r>
            <a:r>
              <a:rPr lang="en-US" sz="2000" dirty="0"/>
              <a:t>L. Zhu, </a:t>
            </a:r>
            <a:r>
              <a:rPr lang="en-US" sz="2000" dirty="0" smtClean="0"/>
              <a:t>Statistics</a:t>
            </a:r>
          </a:p>
          <a:p>
            <a:r>
              <a:rPr lang="en-US" sz="2000" b="1" u="sng" dirty="0"/>
              <a:t>Improvements to performance per Watt (computing efficiency) of many-core systems</a:t>
            </a:r>
            <a:r>
              <a:rPr lang="en-US" sz="2000" b="1" dirty="0"/>
              <a:t>. </a:t>
            </a:r>
            <a:r>
              <a:rPr lang="en-US" sz="2000" dirty="0"/>
              <a:t>S. </a:t>
            </a:r>
            <a:r>
              <a:rPr lang="en-US" sz="2000" dirty="0" err="1"/>
              <a:t>Sohoni</a:t>
            </a:r>
            <a:r>
              <a:rPr lang="en-US" sz="2000" dirty="0"/>
              <a:t>, Electrical &amp; Computer </a:t>
            </a:r>
            <a:r>
              <a:rPr lang="en-US" sz="2000" dirty="0" smtClean="0"/>
              <a:t>Engineering</a:t>
            </a:r>
          </a:p>
          <a:p>
            <a:r>
              <a:rPr lang="en-US" sz="2000" b="1" u="sng" dirty="0"/>
              <a:t>Transcriptional Profiling of determination events in adult and embryonic murine stem cell lines.</a:t>
            </a:r>
            <a:r>
              <a:rPr lang="en-US" sz="2000" dirty="0"/>
              <a:t> P. Hoyt, Biochemistry &amp; Molecular </a:t>
            </a:r>
            <a:r>
              <a:rPr lang="en-US" sz="2000" dirty="0" smtClean="0"/>
              <a:t>Biology</a:t>
            </a:r>
          </a:p>
          <a:p>
            <a:r>
              <a:rPr lang="en-US" sz="2000" b="1" u="sng" dirty="0"/>
              <a:t>Hoyt Collaborative Research: Muscle Adaptations Permitting Fatigue-Resistant Exercise.</a:t>
            </a:r>
            <a:r>
              <a:rPr lang="en-US" sz="2000" b="1" dirty="0"/>
              <a:t> </a:t>
            </a:r>
            <a:r>
              <a:rPr lang="en-US" sz="2000" dirty="0"/>
              <a:t>M. Davis, Physiological </a:t>
            </a:r>
            <a:r>
              <a:rPr lang="en-US" sz="2000" dirty="0" smtClean="0"/>
              <a:t>Sciences</a:t>
            </a:r>
          </a:p>
          <a:p>
            <a:r>
              <a:rPr lang="en-US" sz="2000" b="1" u="sng" dirty="0"/>
              <a:t>Hoyt Collaborative Research: Using comparative </a:t>
            </a:r>
            <a:r>
              <a:rPr lang="en-US" sz="2000" b="1" u="sng" dirty="0" err="1"/>
              <a:t>transcriptome</a:t>
            </a:r>
            <a:r>
              <a:rPr lang="en-US" sz="2000" b="1" u="sng" dirty="0"/>
              <a:t> and immunological analyses to “connect the dots” for bats affected by White-Nose Syndrome</a:t>
            </a:r>
            <a:r>
              <a:rPr lang="en-US" sz="2000" dirty="0"/>
              <a:t>. R. Van Den </a:t>
            </a:r>
            <a:r>
              <a:rPr lang="en-US" sz="2000" dirty="0" err="1"/>
              <a:t>Bussche</a:t>
            </a:r>
            <a:r>
              <a:rPr lang="en-US" sz="2000" dirty="0"/>
              <a:t>, Dean, Arts &amp; Sciences: </a:t>
            </a:r>
            <a:endParaRPr lang="en-US" sz="2000" dirty="0" smtClean="0"/>
          </a:p>
          <a:p>
            <a:endParaRPr lang="en-US" sz="2000" dirty="0"/>
          </a:p>
        </p:txBody>
      </p:sp>
      <p:sp>
        <p:nvSpPr>
          <p:cNvPr id="4" name="Slide Number Placeholder 3"/>
          <p:cNvSpPr>
            <a:spLocks noGrp="1"/>
          </p:cNvSpPr>
          <p:nvPr>
            <p:ph type="sldNum" sz="quarter" idx="10"/>
          </p:nvPr>
        </p:nvSpPr>
        <p:spPr/>
        <p:txBody>
          <a:bodyPr/>
          <a:lstStyle/>
          <a:p>
            <a:fld id="{62FE2E54-32CA-464B-86C9-BCA1A51E26B3}" type="slidenum">
              <a:rPr lang="en-US" smtClean="0"/>
              <a:t>12</a:t>
            </a:fld>
            <a:endParaRPr lang="en-US"/>
          </a:p>
        </p:txBody>
      </p:sp>
    </p:spTree>
    <p:extLst>
      <p:ext uri="{BB962C8B-B14F-4D97-AF65-F5344CB8AC3E}">
        <p14:creationId xmlns:p14="http://schemas.microsoft.com/office/powerpoint/2010/main" val="4154263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MRI Research Projects (cont’d)</a:t>
            </a:r>
            <a:endParaRPr lang="en-US" dirty="0"/>
          </a:p>
        </p:txBody>
      </p:sp>
      <p:sp>
        <p:nvSpPr>
          <p:cNvPr id="3" name="Content Placeholder 2"/>
          <p:cNvSpPr>
            <a:spLocks noGrp="1"/>
          </p:cNvSpPr>
          <p:nvPr>
            <p:ph idx="1"/>
          </p:nvPr>
        </p:nvSpPr>
        <p:spPr/>
        <p:txBody>
          <a:bodyPr>
            <a:normAutofit/>
          </a:bodyPr>
          <a:lstStyle/>
          <a:p>
            <a:r>
              <a:rPr lang="en-US" sz="2000" b="1" u="sng" dirty="0"/>
              <a:t>Genomic, </a:t>
            </a:r>
            <a:r>
              <a:rPr lang="en-US" sz="2000" b="1" u="sng" dirty="0" err="1"/>
              <a:t>metagenomic</a:t>
            </a:r>
            <a:r>
              <a:rPr lang="en-US" sz="2000" b="1" u="sng" dirty="0"/>
              <a:t> and proteomic approaches to decipher host-pathogen interactions, complex carbohydrate metabolism and cellulosic bioenergy.</a:t>
            </a:r>
            <a:r>
              <a:rPr lang="en-US" sz="2000" dirty="0"/>
              <a:t> Patricia </a:t>
            </a:r>
            <a:r>
              <a:rPr lang="en-US" sz="2000" dirty="0" err="1"/>
              <a:t>Ayoubi</a:t>
            </a:r>
            <a:r>
              <a:rPr lang="en-US" sz="2000" dirty="0"/>
              <a:t>-Canaan, Biochemistry &amp; Molecular </a:t>
            </a:r>
            <a:r>
              <a:rPr lang="en-US" sz="2000" dirty="0" smtClean="0"/>
              <a:t>Biology</a:t>
            </a:r>
          </a:p>
          <a:p>
            <a:r>
              <a:rPr lang="en-US" sz="2000" b="1" u="sng" dirty="0"/>
              <a:t>Partial Differential Equations Modeling Geophysical Fluids.</a:t>
            </a:r>
            <a:r>
              <a:rPr lang="en-US" sz="2000" dirty="0"/>
              <a:t> J. Wu, </a:t>
            </a:r>
            <a:r>
              <a:rPr lang="en-US" sz="2000" dirty="0" smtClean="0"/>
              <a:t>Mathematics</a:t>
            </a:r>
          </a:p>
          <a:p>
            <a:r>
              <a:rPr lang="en-US" sz="2000" b="1" u="sng" dirty="0"/>
              <a:t>Computational Chemistry.</a:t>
            </a:r>
            <a:r>
              <a:rPr lang="en-US" sz="2000" dirty="0"/>
              <a:t> N. </a:t>
            </a:r>
            <a:r>
              <a:rPr lang="en-US" sz="2000" dirty="0" err="1"/>
              <a:t>Materer</a:t>
            </a:r>
            <a:r>
              <a:rPr lang="en-US" sz="2000" dirty="0"/>
              <a:t>, </a:t>
            </a:r>
            <a:r>
              <a:rPr lang="en-US" sz="2000" dirty="0" smtClean="0"/>
              <a:t>Chemistry</a:t>
            </a:r>
          </a:p>
          <a:p>
            <a:r>
              <a:rPr lang="en-US" sz="2000" b="1" u="sng" dirty="0"/>
              <a:t>Electronic Structure Simulations of Nanostructured Materials</a:t>
            </a:r>
            <a:r>
              <a:rPr lang="en-US" sz="2000" b="1" dirty="0"/>
              <a:t>. </a:t>
            </a:r>
            <a:r>
              <a:rPr lang="en-US" sz="2000" dirty="0"/>
              <a:t>J. W. </a:t>
            </a:r>
            <a:r>
              <a:rPr lang="en-US" sz="2000" dirty="0" err="1"/>
              <a:t>Mintmire</a:t>
            </a:r>
            <a:r>
              <a:rPr lang="en-US" sz="2000" dirty="0"/>
              <a:t>, </a:t>
            </a:r>
            <a:r>
              <a:rPr lang="en-US" sz="2000" dirty="0" smtClean="0"/>
              <a:t>Physics</a:t>
            </a:r>
          </a:p>
          <a:p>
            <a:r>
              <a:rPr lang="en-US" sz="2000" b="1" u="sng" dirty="0"/>
              <a:t>Dynamics and Scalable Atomistic Monte Carlo Simulation of the Growth of Carbon Nanotubes and Other Nano-Scale Structures.</a:t>
            </a:r>
            <a:r>
              <a:rPr lang="en-US" sz="2000" dirty="0"/>
              <a:t> S. Bukkapatnam, Industrial Engineering &amp; </a:t>
            </a:r>
            <a:r>
              <a:rPr lang="en-US" sz="2000" dirty="0" smtClean="0"/>
              <a:t>Management</a:t>
            </a:r>
          </a:p>
          <a:p>
            <a:r>
              <a:rPr lang="en-US" sz="2000" b="1" u="sng" dirty="0"/>
              <a:t>Methods and Applications on Modeling and Simulating Gas-Phase and Condensed-Phase Materials.</a:t>
            </a:r>
            <a:r>
              <a:rPr lang="en-US" sz="2000" dirty="0"/>
              <a:t> Y. Guo, Physics</a:t>
            </a:r>
          </a:p>
        </p:txBody>
      </p:sp>
      <p:sp>
        <p:nvSpPr>
          <p:cNvPr id="4" name="Slide Number Placeholder 3"/>
          <p:cNvSpPr>
            <a:spLocks noGrp="1"/>
          </p:cNvSpPr>
          <p:nvPr>
            <p:ph type="sldNum" sz="quarter" idx="10"/>
          </p:nvPr>
        </p:nvSpPr>
        <p:spPr/>
        <p:txBody>
          <a:bodyPr/>
          <a:lstStyle/>
          <a:p>
            <a:fld id="{62FE2E54-32CA-464B-86C9-BCA1A51E26B3}" type="slidenum">
              <a:rPr lang="en-US" smtClean="0"/>
              <a:t>13</a:t>
            </a:fld>
            <a:endParaRPr lang="en-US"/>
          </a:p>
        </p:txBody>
      </p:sp>
    </p:spTree>
    <p:extLst>
      <p:ext uri="{BB962C8B-B14F-4D97-AF65-F5344CB8AC3E}">
        <p14:creationId xmlns:p14="http://schemas.microsoft.com/office/powerpoint/2010/main" val="3468606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MRI Research Projects (cont’d)</a:t>
            </a:r>
          </a:p>
        </p:txBody>
      </p:sp>
      <p:sp>
        <p:nvSpPr>
          <p:cNvPr id="3" name="Content Placeholder 2"/>
          <p:cNvSpPr>
            <a:spLocks noGrp="1"/>
          </p:cNvSpPr>
          <p:nvPr>
            <p:ph idx="1"/>
          </p:nvPr>
        </p:nvSpPr>
        <p:spPr>
          <a:xfrm>
            <a:off x="457200" y="1371600"/>
            <a:ext cx="8229600" cy="4754563"/>
          </a:xfrm>
        </p:spPr>
        <p:txBody>
          <a:bodyPr>
            <a:normAutofit/>
          </a:bodyPr>
          <a:lstStyle/>
          <a:p>
            <a:r>
              <a:rPr lang="en-US" sz="2000" b="1" u="sng" dirty="0"/>
              <a:t>Imaging Complex Geology Using High-Performance Computational Seismology.</a:t>
            </a:r>
            <a:r>
              <a:rPr lang="en-US" sz="2000" dirty="0"/>
              <a:t> P. Jaiswal, </a:t>
            </a:r>
            <a:r>
              <a:rPr lang="en-US" sz="2000" dirty="0" smtClean="0"/>
              <a:t>Geology</a:t>
            </a:r>
          </a:p>
          <a:p>
            <a:r>
              <a:rPr lang="en-US" sz="2000" b="1" u="sng" dirty="0"/>
              <a:t>Computational Optimization. </a:t>
            </a:r>
            <a:r>
              <a:rPr lang="en-US" sz="2000" dirty="0"/>
              <a:t>B. </a:t>
            </a:r>
            <a:r>
              <a:rPr lang="en-US" sz="2000" dirty="0" err="1"/>
              <a:t>Balasundaram</a:t>
            </a:r>
            <a:r>
              <a:rPr lang="en-US" sz="2000" dirty="0"/>
              <a:t>, Industrial Engineering &amp; </a:t>
            </a:r>
            <a:r>
              <a:rPr lang="en-US" sz="2000" dirty="0" smtClean="0"/>
              <a:t>Management</a:t>
            </a:r>
          </a:p>
          <a:p>
            <a:r>
              <a:rPr lang="en-US" sz="2000" b="1" u="sng" dirty="0"/>
              <a:t>Optimal error-control coding and compressive sensing techniques for applications such as efficient data acquisition and reliable data transmissions in communication networks. </a:t>
            </a:r>
            <a:r>
              <a:rPr lang="en-US" sz="2000" dirty="0"/>
              <a:t>N. Rahnavard, Electrical &amp; Computer </a:t>
            </a:r>
            <a:r>
              <a:rPr lang="en-US" sz="2000" dirty="0" smtClean="0"/>
              <a:t>Engineering</a:t>
            </a:r>
          </a:p>
          <a:p>
            <a:r>
              <a:rPr lang="en-US" sz="2000" b="1" u="sng" dirty="0"/>
              <a:t>Charge, Spin and Heat Transport in Low-Dimensional Systems.</a:t>
            </a:r>
            <a:r>
              <a:rPr lang="en-US" sz="2000" dirty="0"/>
              <a:t> X. Xie, </a:t>
            </a:r>
            <a:r>
              <a:rPr lang="en-US" sz="2000" dirty="0" smtClean="0"/>
              <a:t>Physics</a:t>
            </a:r>
          </a:p>
          <a:p>
            <a:r>
              <a:rPr lang="en-US" sz="2000" b="1" u="sng" dirty="0"/>
              <a:t>Molecular phylogeny of the </a:t>
            </a:r>
            <a:r>
              <a:rPr lang="en-US" sz="2000" b="1" u="sng" dirty="0" err="1"/>
              <a:t>Asteraceae</a:t>
            </a:r>
            <a:r>
              <a:rPr lang="en-US" sz="2000" b="1" u="sng" dirty="0"/>
              <a:t>.</a:t>
            </a:r>
            <a:r>
              <a:rPr lang="en-US" sz="2000" dirty="0"/>
              <a:t> L. Watson, </a:t>
            </a:r>
            <a:r>
              <a:rPr lang="en-US" sz="2000" dirty="0" smtClean="0"/>
              <a:t>Botany</a:t>
            </a:r>
          </a:p>
          <a:p>
            <a:r>
              <a:rPr lang="en-US" sz="2000" b="1" u="sng" dirty="0"/>
              <a:t>Evolutionary genetics of morphological diversification and domestication in grasses (</a:t>
            </a:r>
            <a:r>
              <a:rPr lang="en-US" sz="2000" b="1" u="sng" dirty="0" err="1"/>
              <a:t>Poaceae</a:t>
            </a:r>
            <a:r>
              <a:rPr lang="en-US" sz="2000" b="1" u="sng" dirty="0"/>
              <a:t>) and mustards (</a:t>
            </a:r>
            <a:r>
              <a:rPr lang="en-US" sz="2000" b="1" u="sng" dirty="0" err="1"/>
              <a:t>Brassicaceae</a:t>
            </a:r>
            <a:r>
              <a:rPr lang="en-US" sz="2000" b="1" u="sng" dirty="0"/>
              <a:t>).</a:t>
            </a:r>
            <a:r>
              <a:rPr lang="en-US" sz="2000" dirty="0"/>
              <a:t> A. </a:t>
            </a:r>
            <a:r>
              <a:rPr lang="en-US" sz="2000" dirty="0" err="1"/>
              <a:t>Doust</a:t>
            </a:r>
            <a:r>
              <a:rPr lang="en-US" sz="2000" dirty="0"/>
              <a:t>, Botany</a:t>
            </a:r>
          </a:p>
        </p:txBody>
      </p:sp>
      <p:sp>
        <p:nvSpPr>
          <p:cNvPr id="4" name="Slide Number Placeholder 3"/>
          <p:cNvSpPr>
            <a:spLocks noGrp="1"/>
          </p:cNvSpPr>
          <p:nvPr>
            <p:ph type="sldNum" sz="quarter" idx="10"/>
          </p:nvPr>
        </p:nvSpPr>
        <p:spPr/>
        <p:txBody>
          <a:bodyPr/>
          <a:lstStyle/>
          <a:p>
            <a:fld id="{62FE2E54-32CA-464B-86C9-BCA1A51E26B3}" type="slidenum">
              <a:rPr lang="en-US" smtClean="0"/>
              <a:t>14</a:t>
            </a:fld>
            <a:endParaRPr lang="en-US"/>
          </a:p>
        </p:txBody>
      </p:sp>
    </p:spTree>
    <p:extLst>
      <p:ext uri="{BB962C8B-B14F-4D97-AF65-F5344CB8AC3E}">
        <p14:creationId xmlns:p14="http://schemas.microsoft.com/office/powerpoint/2010/main" val="3845166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MRI Research Projects (cont’d)</a:t>
            </a:r>
          </a:p>
        </p:txBody>
      </p:sp>
      <p:sp>
        <p:nvSpPr>
          <p:cNvPr id="3" name="Content Placeholder 2"/>
          <p:cNvSpPr>
            <a:spLocks noGrp="1"/>
          </p:cNvSpPr>
          <p:nvPr>
            <p:ph idx="1"/>
          </p:nvPr>
        </p:nvSpPr>
        <p:spPr>
          <a:xfrm>
            <a:off x="457200" y="1219200"/>
            <a:ext cx="8229600" cy="4906963"/>
          </a:xfrm>
        </p:spPr>
        <p:txBody>
          <a:bodyPr>
            <a:normAutofit lnSpcReduction="10000"/>
          </a:bodyPr>
          <a:lstStyle/>
          <a:p>
            <a:r>
              <a:rPr lang="en-US" sz="2000" b="1" u="sng" dirty="0"/>
              <a:t>Robust Electromagnetic Field Testing and Simulation Laboratory. </a:t>
            </a:r>
            <a:r>
              <a:rPr lang="en-US" sz="2000" dirty="0"/>
              <a:t>J. West, Electrical &amp; Computer </a:t>
            </a:r>
            <a:r>
              <a:rPr lang="en-US" sz="2000" dirty="0" smtClean="0"/>
              <a:t>Engineering</a:t>
            </a:r>
          </a:p>
          <a:p>
            <a:r>
              <a:rPr lang="en-US" sz="2000" b="1" u="sng" dirty="0" err="1"/>
              <a:t>Phylogenomic</a:t>
            </a:r>
            <a:r>
              <a:rPr lang="en-US" sz="2000" b="1" u="sng" dirty="0"/>
              <a:t> analyses of the extremophile red alga </a:t>
            </a:r>
            <a:r>
              <a:rPr lang="en-US" sz="2000" b="1" i="1" u="sng" dirty="0" err="1"/>
              <a:t>Galdieria</a:t>
            </a:r>
            <a:r>
              <a:rPr lang="en-US" sz="2000" b="1" i="1" u="sng" dirty="0"/>
              <a:t> </a:t>
            </a:r>
            <a:r>
              <a:rPr lang="en-US" sz="2000" b="1" i="1" u="sng" dirty="0" err="1"/>
              <a:t>sulphuraria</a:t>
            </a:r>
            <a:r>
              <a:rPr lang="en-US" sz="2000" b="1" u="sng" dirty="0"/>
              <a:t>. </a:t>
            </a:r>
            <a:r>
              <a:rPr lang="en-US" sz="2000" dirty="0"/>
              <a:t>G. Schoenknecht, </a:t>
            </a:r>
            <a:r>
              <a:rPr lang="en-US" sz="2000" dirty="0" smtClean="0"/>
              <a:t>Botany</a:t>
            </a:r>
          </a:p>
          <a:p>
            <a:r>
              <a:rPr lang="en-US" sz="2000" b="1" u="sng" dirty="0"/>
              <a:t>Integrating Data in Evolving Social Networks.</a:t>
            </a:r>
            <a:r>
              <a:rPr lang="en-US" sz="2000" dirty="0"/>
              <a:t> S. Kak, Computer </a:t>
            </a:r>
            <a:r>
              <a:rPr lang="en-US" sz="2000" dirty="0" smtClean="0"/>
              <a:t>Science</a:t>
            </a:r>
          </a:p>
          <a:p>
            <a:r>
              <a:rPr lang="en-US" sz="2000" b="1" u="sng" dirty="0"/>
              <a:t>Computational and combinatorial methods in commutative algebra.</a:t>
            </a:r>
            <a:r>
              <a:rPr lang="en-US" sz="2000" dirty="0"/>
              <a:t> C. Francisco, </a:t>
            </a:r>
            <a:r>
              <a:rPr lang="en-US" sz="2000" dirty="0" smtClean="0"/>
              <a:t>Mathematics</a:t>
            </a:r>
          </a:p>
          <a:p>
            <a:r>
              <a:rPr lang="en-US" sz="2000" b="1" u="sng" dirty="0"/>
              <a:t>Characterization of environmental microbes associated with non-cultivated and cultivated plants. </a:t>
            </a:r>
            <a:r>
              <a:rPr lang="en-US" sz="2000" dirty="0"/>
              <a:t>U. Melcher, Biochemistry and Molecular </a:t>
            </a:r>
            <a:r>
              <a:rPr lang="en-US" sz="2000" dirty="0" smtClean="0"/>
              <a:t>Biology</a:t>
            </a:r>
          </a:p>
          <a:p>
            <a:r>
              <a:rPr lang="en-US" sz="2000" b="1" u="sng" dirty="0"/>
              <a:t>Application of ensemble based- simulated annealing algorithms(EBSA) to radio-biologically-based  Intensity-Modulated Radiation Therapy (RB IMRT) planning</a:t>
            </a:r>
            <a:r>
              <a:rPr lang="en-US" sz="2000" dirty="0"/>
              <a:t>. F. </a:t>
            </a:r>
            <a:r>
              <a:rPr lang="en-US" sz="2000" dirty="0" err="1"/>
              <a:t>Fondjo</a:t>
            </a:r>
            <a:r>
              <a:rPr lang="en-US" sz="2000" dirty="0"/>
              <a:t>, Chair, Technology, Langston U </a:t>
            </a:r>
            <a:endParaRPr lang="en-US" sz="2000" dirty="0" smtClean="0"/>
          </a:p>
          <a:p>
            <a:r>
              <a:rPr lang="en-US" sz="2000" b="1" u="sng" dirty="0" err="1"/>
              <a:t>Phylogenomics</a:t>
            </a:r>
            <a:r>
              <a:rPr lang="en-US" sz="2000" b="1" u="sng" dirty="0"/>
              <a:t> of milkweeds (</a:t>
            </a:r>
            <a:r>
              <a:rPr lang="en-US" sz="2000" b="1" i="1" u="sng" dirty="0" err="1"/>
              <a:t>Asclepias</a:t>
            </a:r>
            <a:r>
              <a:rPr lang="en-US" sz="2000" b="1" u="sng" dirty="0"/>
              <a:t>, </a:t>
            </a:r>
            <a:r>
              <a:rPr lang="en-US" sz="2000" b="1" u="sng" dirty="0" err="1"/>
              <a:t>Apocynaceae</a:t>
            </a:r>
            <a:r>
              <a:rPr lang="en-US" sz="2000" b="1" u="sng" dirty="0"/>
              <a:t>).</a:t>
            </a:r>
            <a:r>
              <a:rPr lang="en-US" sz="2000" dirty="0"/>
              <a:t> M. </a:t>
            </a:r>
            <a:r>
              <a:rPr lang="en-US" sz="2000" dirty="0" err="1"/>
              <a:t>Fishbein</a:t>
            </a:r>
            <a:r>
              <a:rPr lang="en-US" sz="2000" dirty="0"/>
              <a:t>, Botany</a:t>
            </a:r>
          </a:p>
        </p:txBody>
      </p:sp>
      <p:sp>
        <p:nvSpPr>
          <p:cNvPr id="4" name="Slide Number Placeholder 3"/>
          <p:cNvSpPr>
            <a:spLocks noGrp="1"/>
          </p:cNvSpPr>
          <p:nvPr>
            <p:ph type="sldNum" sz="quarter" idx="10"/>
          </p:nvPr>
        </p:nvSpPr>
        <p:spPr/>
        <p:txBody>
          <a:bodyPr/>
          <a:lstStyle/>
          <a:p>
            <a:fld id="{62FE2E54-32CA-464B-86C9-BCA1A51E26B3}" type="slidenum">
              <a:rPr lang="en-US" smtClean="0"/>
              <a:t>15</a:t>
            </a:fld>
            <a:endParaRPr lang="en-US"/>
          </a:p>
        </p:txBody>
      </p:sp>
    </p:spTree>
    <p:extLst>
      <p:ext uri="{BB962C8B-B14F-4D97-AF65-F5344CB8AC3E}">
        <p14:creationId xmlns:p14="http://schemas.microsoft.com/office/powerpoint/2010/main" val="174720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4"/>
          <p:cNvSpPr>
            <a:spLocks noGrp="1"/>
          </p:cNvSpPr>
          <p:nvPr>
            <p:ph type="sldNum" sz="quarter" idx="4294967295"/>
          </p:nvPr>
        </p:nvSpPr>
        <p:spPr>
          <a:xfrm>
            <a:off x="7162800" y="6191250"/>
            <a:ext cx="1295400" cy="457200"/>
          </a:xfrm>
          <a:prstGeom prst="rect">
            <a:avLst/>
          </a:prstGeom>
          <a:noFill/>
        </p:spPr>
        <p:txBody>
          <a:bodyPr/>
          <a:lstStyle/>
          <a:p>
            <a:fld id="{32EDF3D5-3BB3-4321-AC0C-36011A1D37E3}" type="slidenum">
              <a:rPr lang="en-US"/>
              <a:pPr/>
              <a:t>16</a:t>
            </a:fld>
            <a:endParaRPr lang="en-US"/>
          </a:p>
        </p:txBody>
      </p:sp>
      <p:sp>
        <p:nvSpPr>
          <p:cNvPr id="31748" name="Rectangle 2"/>
          <p:cNvSpPr>
            <a:spLocks noGrp="1" noChangeArrowheads="1"/>
          </p:cNvSpPr>
          <p:nvPr>
            <p:ph type="title"/>
          </p:nvPr>
        </p:nvSpPr>
        <p:spPr/>
        <p:txBody>
          <a:bodyPr/>
          <a:lstStyle/>
          <a:p>
            <a:pPr eaLnBrk="1" hangingPunct="1"/>
            <a:r>
              <a:rPr lang="en-US" sz="3600" dirty="0" smtClean="0"/>
              <a:t>OK Cyberinfrastructure Initiative</a:t>
            </a:r>
          </a:p>
        </p:txBody>
      </p:sp>
      <p:sp>
        <p:nvSpPr>
          <p:cNvPr id="31749" name="Rectangle 3"/>
          <p:cNvSpPr>
            <a:spLocks noGrp="1" noChangeArrowheads="1"/>
          </p:cNvSpPr>
          <p:nvPr>
            <p:ph type="body" idx="1"/>
          </p:nvPr>
        </p:nvSpPr>
        <p:spPr/>
        <p:txBody>
          <a:bodyPr>
            <a:normAutofit lnSpcReduction="10000"/>
          </a:bodyPr>
          <a:lstStyle/>
          <a:p>
            <a:pPr eaLnBrk="1" hangingPunct="1"/>
            <a:r>
              <a:rPr lang="en-US" sz="2500" dirty="0" smtClean="0"/>
              <a:t>Triggered by Oklahoma’s current NSF EPSCoR Track-1 grant.</a:t>
            </a:r>
          </a:p>
          <a:p>
            <a:pPr eaLnBrk="1" hangingPunct="1"/>
            <a:r>
              <a:rPr lang="en-US" sz="2500" dirty="0" smtClean="0"/>
              <a:t>Memorandum of Understanding between OU and OSU.</a:t>
            </a:r>
          </a:p>
          <a:p>
            <a:pPr eaLnBrk="1" hangingPunct="1"/>
            <a:r>
              <a:rPr lang="en-US" sz="2500" dirty="0" smtClean="0"/>
              <a:t>All academic institutions in Oklahoma are eligible to sign up for free use of OU’s and OSU’s centrally-owned CI resources.</a:t>
            </a:r>
          </a:p>
          <a:p>
            <a:pPr eaLnBrk="1" hangingPunct="1"/>
            <a:r>
              <a:rPr lang="en-US" sz="2500" dirty="0" smtClean="0"/>
              <a:t>Other kinds of institutions (government, NGO, commercial) are eligible to use, though not necessarily for free.</a:t>
            </a:r>
          </a:p>
          <a:p>
            <a:pPr eaLnBrk="1" hangingPunct="1"/>
            <a:r>
              <a:rPr lang="en-US" sz="2500" dirty="0" smtClean="0"/>
              <a:t>Everyone can participate in our CI education initiative.</a:t>
            </a:r>
          </a:p>
          <a:p>
            <a:pPr eaLnBrk="1" hangingPunct="1"/>
            <a:r>
              <a:rPr lang="en-US" sz="2500" dirty="0" smtClean="0"/>
              <a:t>The Oklahoma Supercomputing Symposium, our annual conference, continues to be offered to all.</a:t>
            </a:r>
          </a:p>
          <a:p>
            <a:pPr eaLnBrk="1" hangingPunct="1"/>
            <a:r>
              <a:rPr lang="en-US" sz="2500" dirty="0" smtClean="0"/>
              <a:t>Plus new things coming soon!</a:t>
            </a:r>
          </a:p>
        </p:txBody>
      </p:sp>
    </p:spTree>
    <p:extLst>
      <p:ext uri="{BB962C8B-B14F-4D97-AF65-F5344CB8AC3E}">
        <p14:creationId xmlns:p14="http://schemas.microsoft.com/office/powerpoint/2010/main" val="617462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we got the grant!</a:t>
            </a:r>
            <a:endParaRPr lang="en-US" dirty="0"/>
          </a:p>
        </p:txBody>
      </p:sp>
      <p:sp>
        <p:nvSpPr>
          <p:cNvPr id="3" name="Content Placeholder 2"/>
          <p:cNvSpPr>
            <a:spLocks noGrp="1"/>
          </p:cNvSpPr>
          <p:nvPr>
            <p:ph idx="1"/>
          </p:nvPr>
        </p:nvSpPr>
        <p:spPr/>
        <p:txBody>
          <a:bodyPr/>
          <a:lstStyle/>
          <a:p>
            <a:pPr marL="0" indent="0">
              <a:buNone/>
            </a:pPr>
            <a:r>
              <a:rPr lang="en-US" dirty="0" smtClean="0"/>
              <a:t>Next steps:</a:t>
            </a:r>
          </a:p>
          <a:p>
            <a:r>
              <a:rPr lang="en-US" dirty="0" smtClean="0"/>
              <a:t>Hire new Manager of Operations </a:t>
            </a:r>
          </a:p>
          <a:p>
            <a:pPr lvl="1"/>
            <a:r>
              <a:rPr lang="en-US" dirty="0" smtClean="0"/>
              <a:t>Jesse started Feb. 6, 2012</a:t>
            </a:r>
          </a:p>
          <a:p>
            <a:r>
              <a:rPr lang="en-US" dirty="0" smtClean="0"/>
              <a:t>Evaluate the evolving needs of researchers</a:t>
            </a:r>
          </a:p>
          <a:p>
            <a:r>
              <a:rPr lang="en-US" dirty="0" smtClean="0"/>
              <a:t>Go out for bid for the new cluster</a:t>
            </a:r>
          </a:p>
          <a:p>
            <a:r>
              <a:rPr lang="en-US" dirty="0" smtClean="0"/>
              <a:t>Expand the data center (unexpected!)</a:t>
            </a:r>
          </a:p>
        </p:txBody>
      </p:sp>
      <p:sp>
        <p:nvSpPr>
          <p:cNvPr id="4" name="Slide Number Placeholder 3"/>
          <p:cNvSpPr>
            <a:spLocks noGrp="1"/>
          </p:cNvSpPr>
          <p:nvPr>
            <p:ph type="sldNum" sz="quarter" idx="10"/>
          </p:nvPr>
        </p:nvSpPr>
        <p:spPr/>
        <p:txBody>
          <a:bodyPr/>
          <a:lstStyle/>
          <a:p>
            <a:fld id="{62FE2E54-32CA-464B-86C9-BCA1A51E26B3}" type="slidenum">
              <a:rPr lang="en-US" smtClean="0"/>
              <a:t>17</a:t>
            </a:fld>
            <a:endParaRPr lang="en-US"/>
          </a:p>
        </p:txBody>
      </p:sp>
    </p:spTree>
    <p:extLst>
      <p:ext uri="{BB962C8B-B14F-4D97-AF65-F5344CB8AC3E}">
        <p14:creationId xmlns:p14="http://schemas.microsoft.com/office/powerpoint/2010/main" val="953164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HPC to meet our needs</a:t>
            </a:r>
            <a:endParaRPr lang="en-US" dirty="0"/>
          </a:p>
        </p:txBody>
      </p:sp>
      <p:sp>
        <p:nvSpPr>
          <p:cNvPr id="3" name="Content Placeholder 2"/>
          <p:cNvSpPr>
            <a:spLocks noGrp="1"/>
          </p:cNvSpPr>
          <p:nvPr>
            <p:ph idx="1"/>
          </p:nvPr>
        </p:nvSpPr>
        <p:spPr/>
        <p:txBody>
          <a:bodyPr>
            <a:normAutofit lnSpcReduction="10000"/>
          </a:bodyPr>
          <a:lstStyle/>
          <a:p>
            <a:r>
              <a:rPr lang="en-US" dirty="0" smtClean="0"/>
              <a:t>Potential of Sandy Bridge, worth waiting?</a:t>
            </a:r>
          </a:p>
          <a:p>
            <a:r>
              <a:rPr lang="en-US" dirty="0" smtClean="0"/>
              <a:t>Variety of core counts per node, memory per node?</a:t>
            </a:r>
          </a:p>
          <a:p>
            <a:r>
              <a:rPr lang="en-US" dirty="0" smtClean="0"/>
              <a:t>Large shared memory nodes?</a:t>
            </a:r>
          </a:p>
          <a:p>
            <a:r>
              <a:rPr lang="en-US" dirty="0" smtClean="0"/>
              <a:t>Disk storage, fast/slow?</a:t>
            </a:r>
          </a:p>
          <a:p>
            <a:r>
              <a:rPr lang="en-US" dirty="0" smtClean="0"/>
              <a:t>GPUs?</a:t>
            </a:r>
          </a:p>
          <a:p>
            <a:r>
              <a:rPr lang="en-US" dirty="0" smtClean="0"/>
              <a:t>Network?</a:t>
            </a:r>
          </a:p>
          <a:p>
            <a:pPr marL="0" indent="0">
              <a:buNone/>
            </a:pPr>
            <a:r>
              <a:rPr lang="en-US" dirty="0" smtClean="0"/>
              <a:t>RFP went out in January, PO went out late Feb</a:t>
            </a:r>
            <a:endParaRPr lang="en-US" dirty="0"/>
          </a:p>
        </p:txBody>
      </p:sp>
      <p:sp>
        <p:nvSpPr>
          <p:cNvPr id="4" name="Slide Number Placeholder 3"/>
          <p:cNvSpPr>
            <a:spLocks noGrp="1"/>
          </p:cNvSpPr>
          <p:nvPr>
            <p:ph type="sldNum" sz="quarter" idx="10"/>
          </p:nvPr>
        </p:nvSpPr>
        <p:spPr/>
        <p:txBody>
          <a:bodyPr/>
          <a:lstStyle/>
          <a:p>
            <a:fld id="{62FE2E54-32CA-464B-86C9-BCA1A51E26B3}" type="slidenum">
              <a:rPr lang="en-US" smtClean="0"/>
              <a:t>18</a:t>
            </a:fld>
            <a:endParaRPr lang="en-US"/>
          </a:p>
        </p:txBody>
      </p:sp>
    </p:spTree>
    <p:extLst>
      <p:ext uri="{BB962C8B-B14F-4D97-AF65-F5344CB8AC3E}">
        <p14:creationId xmlns:p14="http://schemas.microsoft.com/office/powerpoint/2010/main" val="4130684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dbrunson\Desktop\oksymp2012prep\2012\06\05\IMG_34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42156"/>
            <a:ext cx="4648200" cy="34861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UPS arrived June 5, 2012</a:t>
            </a:r>
            <a:endParaRPr lang="en-US" dirty="0"/>
          </a:p>
        </p:txBody>
      </p:sp>
      <p:sp>
        <p:nvSpPr>
          <p:cNvPr id="4" name="Slide Number Placeholder 3"/>
          <p:cNvSpPr>
            <a:spLocks noGrp="1"/>
          </p:cNvSpPr>
          <p:nvPr>
            <p:ph type="sldNum" sz="quarter" idx="10"/>
          </p:nvPr>
        </p:nvSpPr>
        <p:spPr/>
        <p:txBody>
          <a:bodyPr/>
          <a:lstStyle/>
          <a:p>
            <a:fld id="{62FE2E54-32CA-464B-86C9-BCA1A51E26B3}" type="slidenum">
              <a:rPr lang="en-US" smtClean="0"/>
              <a:t>19</a:t>
            </a:fld>
            <a:endParaRPr lang="en-US"/>
          </a:p>
        </p:txBody>
      </p:sp>
      <p:pic>
        <p:nvPicPr>
          <p:cNvPr id="4100" name="Picture 4" descr="C:\Users\dbrunson\Desktop\oksymp2012prep\2012\06\07\IMG_3493-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2438400"/>
            <a:ext cx="5264264" cy="3756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81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OSU HPCC?</a:t>
            </a:r>
            <a:endParaRPr lang="en-US" dirty="0"/>
          </a:p>
        </p:txBody>
      </p:sp>
      <p:sp>
        <p:nvSpPr>
          <p:cNvPr id="3" name="Content Placeholder 2"/>
          <p:cNvSpPr>
            <a:spLocks noGrp="1"/>
          </p:cNvSpPr>
          <p:nvPr>
            <p:ph idx="1"/>
          </p:nvPr>
        </p:nvSpPr>
        <p:spPr/>
        <p:txBody>
          <a:bodyPr>
            <a:normAutofit lnSpcReduction="10000"/>
          </a:bodyPr>
          <a:lstStyle/>
          <a:p>
            <a:r>
              <a:rPr lang="en-US" dirty="0" smtClean="0"/>
              <a:t>Multidisciplinary Center to provide free cyberinfrastructure resources, expertise and education, not only at OSU but across OK.</a:t>
            </a:r>
          </a:p>
          <a:p>
            <a:r>
              <a:rPr lang="en-US" dirty="0" smtClean="0"/>
              <a:t>Our mission is to help our users be successful in computational research, education and outreach.</a:t>
            </a:r>
          </a:p>
          <a:p>
            <a:r>
              <a:rPr lang="en-US" dirty="0" smtClean="0"/>
              <a:t>We provide proposal support  and collaboration – letters, facilities, data management, outreach, optimization etc.</a:t>
            </a:r>
            <a:endParaRPr lang="en-US" dirty="0"/>
          </a:p>
        </p:txBody>
      </p:sp>
      <p:sp>
        <p:nvSpPr>
          <p:cNvPr id="4" name="Slide Number Placeholder 3"/>
          <p:cNvSpPr>
            <a:spLocks noGrp="1"/>
          </p:cNvSpPr>
          <p:nvPr>
            <p:ph type="sldNum" sz="quarter" idx="10"/>
          </p:nvPr>
        </p:nvSpPr>
        <p:spPr/>
        <p:txBody>
          <a:bodyPr/>
          <a:lstStyle/>
          <a:p>
            <a:fld id="{62FE2E54-32CA-464B-86C9-BCA1A51E26B3}"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3328091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Cowboy arrived June 19, 2012</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62400" y="1371600"/>
            <a:ext cx="4998508" cy="4525963"/>
          </a:xfrm>
        </p:spPr>
      </p:pic>
      <p:sp>
        <p:nvSpPr>
          <p:cNvPr id="4" name="Slide Number Placeholder 3"/>
          <p:cNvSpPr>
            <a:spLocks noGrp="1"/>
          </p:cNvSpPr>
          <p:nvPr>
            <p:ph type="sldNum" sz="quarter" idx="10"/>
          </p:nvPr>
        </p:nvSpPr>
        <p:spPr/>
        <p:txBody>
          <a:bodyPr/>
          <a:lstStyle/>
          <a:p>
            <a:fld id="{62FE2E54-32CA-464B-86C9-BCA1A51E26B3}" type="slidenum">
              <a:rPr lang="en-US" smtClean="0">
                <a:solidFill>
                  <a:prstClr val="black">
                    <a:tint val="75000"/>
                  </a:prstClr>
                </a:solidFill>
              </a:rPr>
              <a:pPr/>
              <a:t>20</a:t>
            </a:fld>
            <a:endParaRPr lang="en-US">
              <a:solidFill>
                <a:prstClr val="black">
                  <a:tint val="75000"/>
                </a:prstClr>
              </a:solidFill>
            </a:endParaRPr>
          </a:p>
        </p:txBody>
      </p:sp>
      <p:sp>
        <p:nvSpPr>
          <p:cNvPr id="6" name="TextBox 5"/>
          <p:cNvSpPr txBox="1"/>
          <p:nvPr/>
        </p:nvSpPr>
        <p:spPr>
          <a:xfrm>
            <a:off x="304800" y="1524000"/>
            <a:ext cx="3581400" cy="4431983"/>
          </a:xfrm>
          <a:prstGeom prst="rect">
            <a:avLst/>
          </a:prstGeom>
          <a:noFill/>
        </p:spPr>
        <p:txBody>
          <a:bodyPr wrap="square" rtlCol="0">
            <a:spAutoFit/>
          </a:bodyPr>
          <a:lstStyle/>
          <a:p>
            <a:pPr marL="285750" indent="-285750">
              <a:buFont typeface="Arial" pitchFamily="34" charset="0"/>
              <a:buChar char="•"/>
            </a:pPr>
            <a:r>
              <a:rPr lang="en-US" sz="2400" dirty="0" smtClean="0"/>
              <a:t>Cowboy is funded by NSF grant for $908,812.</a:t>
            </a:r>
          </a:p>
          <a:p>
            <a:pPr marL="285750" indent="-285750">
              <a:buFont typeface="Arial" pitchFamily="34" charset="0"/>
              <a:buChar char="•"/>
            </a:pPr>
            <a:r>
              <a:rPr lang="en-US" sz="2400" dirty="0" smtClean="0"/>
              <a:t>Cost share funded new full-time position.</a:t>
            </a:r>
          </a:p>
          <a:p>
            <a:pPr marL="285750" indent="-285750">
              <a:buFont typeface="Arial" pitchFamily="34" charset="0"/>
              <a:buChar char="•"/>
            </a:pPr>
            <a:r>
              <a:rPr lang="en-US" sz="2400" dirty="0" smtClean="0"/>
              <a:t>Cowboy is the largest externally funded supercomputer in state history!</a:t>
            </a:r>
          </a:p>
          <a:p>
            <a:pPr marL="285750" indent="-285750">
              <a:buFont typeface="Arial" pitchFamily="34" charset="0"/>
              <a:buChar char="•"/>
            </a:pPr>
            <a:r>
              <a:rPr lang="en-US" sz="2400" dirty="0" smtClean="0"/>
              <a:t>9x the capacity of the current cluster Pistol Pete</a:t>
            </a:r>
          </a:p>
          <a:p>
            <a:pPr marL="285750" indent="-285750">
              <a:buFont typeface="Arial" pitchFamily="34" charset="0"/>
              <a:buChar char="•"/>
            </a:pPr>
            <a:endParaRPr lang="en-US" dirty="0"/>
          </a:p>
        </p:txBody>
      </p:sp>
    </p:spTree>
    <p:extLst>
      <p:ext uri="{BB962C8B-B14F-4D97-AF65-F5344CB8AC3E}">
        <p14:creationId xmlns:p14="http://schemas.microsoft.com/office/powerpoint/2010/main" val="3481558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Jesse lining up the racks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
        <p:nvSpPr>
          <p:cNvPr id="4" name="Slide Number Placeholder 3"/>
          <p:cNvSpPr>
            <a:spLocks noGrp="1"/>
          </p:cNvSpPr>
          <p:nvPr>
            <p:ph type="sldNum" sz="quarter" idx="10"/>
          </p:nvPr>
        </p:nvSpPr>
        <p:spPr/>
        <p:txBody>
          <a:bodyPr/>
          <a:lstStyle/>
          <a:p>
            <a:fld id="{62FE2E54-32CA-464B-86C9-BCA1A51E26B3}"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9351746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43400" y="304800"/>
            <a:ext cx="4364237" cy="5818983"/>
          </a:xfrm>
        </p:spPr>
      </p:pic>
      <p:sp>
        <p:nvSpPr>
          <p:cNvPr id="4" name="Slide Number Placeholder 3"/>
          <p:cNvSpPr>
            <a:spLocks noGrp="1"/>
          </p:cNvSpPr>
          <p:nvPr>
            <p:ph type="sldNum" sz="quarter" idx="10"/>
          </p:nvPr>
        </p:nvSpPr>
        <p:spPr/>
        <p:txBody>
          <a:bodyPr/>
          <a:lstStyle/>
          <a:p>
            <a:fld id="{62FE2E54-32CA-464B-86C9-BCA1A51E26B3}" type="slidenum">
              <a:rPr lang="en-US" smtClean="0">
                <a:solidFill>
                  <a:prstClr val="black">
                    <a:tint val="75000"/>
                  </a:prstClr>
                </a:solidFill>
              </a:rPr>
              <a:pPr/>
              <a:t>22</a:t>
            </a:fld>
            <a:endParaRPr lang="en-US">
              <a:solidFill>
                <a:prstClr val="black">
                  <a:tint val="75000"/>
                </a:prstClr>
              </a:solidFill>
            </a:endParaRPr>
          </a:p>
        </p:txBody>
      </p:sp>
      <p:cxnSp>
        <p:nvCxnSpPr>
          <p:cNvPr id="7" name="Straight Arrow Connector 6"/>
          <p:cNvCxnSpPr/>
          <p:nvPr/>
        </p:nvCxnSpPr>
        <p:spPr>
          <a:xfrm flipV="1">
            <a:off x="2971800" y="1676400"/>
            <a:ext cx="2209800" cy="609600"/>
          </a:xfrm>
          <a:prstGeom prst="straightConnector1">
            <a:avLst/>
          </a:prstGeom>
          <a:ln w="57150">
            <a:solidFill>
              <a:srgbClr val="FF33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971800" y="1676400"/>
            <a:ext cx="3962400" cy="609600"/>
          </a:xfrm>
          <a:prstGeom prst="straightConnector1">
            <a:avLst/>
          </a:prstGeom>
          <a:ln w="57150">
            <a:solidFill>
              <a:srgbClr val="FF3300"/>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24775" y="1690577"/>
            <a:ext cx="2971800" cy="4524315"/>
          </a:xfrm>
          <a:prstGeom prst="rect">
            <a:avLst/>
          </a:prstGeom>
          <a:noFill/>
        </p:spPr>
        <p:txBody>
          <a:bodyPr wrap="square" rtlCol="0">
            <a:spAutoFit/>
          </a:bodyPr>
          <a:lstStyle/>
          <a:p>
            <a:pPr marL="285750" indent="-285750">
              <a:buFont typeface="Arial" pitchFamily="34" charset="0"/>
              <a:buChar char="•"/>
            </a:pPr>
            <a:r>
              <a:rPr lang="en-US" dirty="0" smtClean="0"/>
              <a:t>252 compute nodes with dual 6-core CPUs and 32 GB RAM</a:t>
            </a:r>
          </a:p>
          <a:p>
            <a:pPr marL="285750" indent="-285750">
              <a:buFont typeface="Arial" pitchFamily="34" charset="0"/>
              <a:buChar char="•"/>
            </a:pPr>
            <a:r>
              <a:rPr lang="en-US" dirty="0" smtClean="0"/>
              <a:t>2 “fat” nodes with 256 GB RAM and GPU cards</a:t>
            </a:r>
          </a:p>
          <a:p>
            <a:pPr marL="285750" indent="-285750">
              <a:buFont typeface="Arial" pitchFamily="34" charset="0"/>
              <a:buChar char="•"/>
            </a:pPr>
            <a:r>
              <a:rPr lang="en-US" dirty="0" smtClean="0"/>
              <a:t>120 TB very fast disk storage</a:t>
            </a:r>
          </a:p>
          <a:p>
            <a:pPr marL="285750" indent="-285750">
              <a:buFont typeface="Arial" pitchFamily="34" charset="0"/>
              <a:buChar char="•"/>
            </a:pPr>
            <a:r>
              <a:rPr lang="en-US" dirty="0" smtClean="0"/>
              <a:t>QDR </a:t>
            </a:r>
            <a:r>
              <a:rPr lang="en-US" dirty="0" err="1" smtClean="0"/>
              <a:t>infiniband</a:t>
            </a:r>
            <a:r>
              <a:rPr lang="en-US" dirty="0" smtClean="0"/>
              <a:t> (high speed, low latency interconnect)</a:t>
            </a:r>
          </a:p>
          <a:p>
            <a:pPr marL="285750" indent="-285750">
              <a:buFont typeface="Arial" pitchFamily="34" charset="0"/>
              <a:buChar char="•"/>
            </a:pPr>
            <a:r>
              <a:rPr lang="en-US" dirty="0" smtClean="0"/>
              <a:t>10G connectivity to Internet2</a:t>
            </a:r>
          </a:p>
          <a:p>
            <a:pPr marL="285750" indent="-285750">
              <a:buFont typeface="Arial" pitchFamily="34" charset="0"/>
              <a:buChar char="•"/>
            </a:pPr>
            <a:r>
              <a:rPr lang="en-US" dirty="0" smtClean="0"/>
              <a:t>2 management and 2 login servers</a:t>
            </a:r>
          </a:p>
          <a:p>
            <a:pPr marL="285750" indent="-285750">
              <a:buFont typeface="Arial" pitchFamily="34" charset="0"/>
              <a:buChar char="•"/>
            </a:pPr>
            <a:r>
              <a:rPr lang="en-US" dirty="0" smtClean="0"/>
              <a:t>Over 48 TFLOPs</a:t>
            </a:r>
          </a:p>
          <a:p>
            <a:pPr marL="285750" indent="-285750">
              <a:buFont typeface="Arial" pitchFamily="34" charset="0"/>
              <a:buChar char="•"/>
            </a:pPr>
            <a:endParaRPr lang="en-US" dirty="0"/>
          </a:p>
        </p:txBody>
      </p:sp>
      <p:sp>
        <p:nvSpPr>
          <p:cNvPr id="13" name="TextBox 12"/>
          <p:cNvSpPr txBox="1"/>
          <p:nvPr/>
        </p:nvSpPr>
        <p:spPr>
          <a:xfrm>
            <a:off x="381000" y="780365"/>
            <a:ext cx="3040384" cy="646331"/>
          </a:xfrm>
          <a:prstGeom prst="rect">
            <a:avLst/>
          </a:prstGeom>
          <a:noFill/>
        </p:spPr>
        <p:txBody>
          <a:bodyPr wrap="none" rtlCol="0">
            <a:spAutoFit/>
          </a:bodyPr>
          <a:lstStyle/>
          <a:p>
            <a:r>
              <a:rPr lang="en-US" sz="3600" dirty="0" smtClean="0"/>
              <a:t>Cowboy’s parts</a:t>
            </a:r>
            <a:endParaRPr lang="en-US" sz="3600" dirty="0"/>
          </a:p>
        </p:txBody>
      </p:sp>
    </p:spTree>
    <p:extLst>
      <p:ext uri="{BB962C8B-B14F-4D97-AF65-F5344CB8AC3E}">
        <p14:creationId xmlns:p14="http://schemas.microsoft.com/office/powerpoint/2010/main" val="2896471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Cooling – rear door heat exchangers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62FE2E54-32CA-464B-86C9-BCA1A51E26B3}" type="slidenum">
              <a:rPr lang="en-US" smtClean="0"/>
              <a:t>23</a:t>
            </a:fld>
            <a:endParaRPr lang="en-US"/>
          </a:p>
        </p:txBody>
      </p:sp>
      <p:pic>
        <p:nvPicPr>
          <p:cNvPr id="6146" name="Picture 2" descr="C:\Users\dbrunson\Desktop\oksymp2012prep\2012\08\04\IMG_37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91452" y="2094548"/>
            <a:ext cx="4564379" cy="342328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dbrunson\Desktop\oksymp2012prep\2012\08\06\IMG_37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383775" y="2093225"/>
            <a:ext cx="4553799" cy="3415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857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Cowboy UP! </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62FE2E54-32CA-464B-86C9-BCA1A51E26B3}" type="slidenum">
              <a:rPr lang="en-US" smtClean="0"/>
              <a:t>24</a:t>
            </a:fld>
            <a:endParaRPr lang="en-US"/>
          </a:p>
        </p:txBody>
      </p:sp>
      <p:pic>
        <p:nvPicPr>
          <p:cNvPr id="7170" name="Picture 2" descr="C:\Users\dbrunson\Desktop\oksymp2012prep\Ok State 2012 photo shoot\AdvClustTech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371600"/>
            <a:ext cx="8077200" cy="479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4079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users happy (or not)</a:t>
            </a:r>
            <a:endParaRPr lang="en-US" dirty="0"/>
          </a:p>
        </p:txBody>
      </p:sp>
      <p:sp>
        <p:nvSpPr>
          <p:cNvPr id="3" name="Content Placeholder 2"/>
          <p:cNvSpPr>
            <a:spLocks noGrp="1"/>
          </p:cNvSpPr>
          <p:nvPr>
            <p:ph idx="1"/>
          </p:nvPr>
        </p:nvSpPr>
        <p:spPr/>
        <p:txBody>
          <a:bodyPr>
            <a:normAutofit lnSpcReduction="10000"/>
          </a:bodyPr>
          <a:lstStyle/>
          <a:p>
            <a:r>
              <a:rPr lang="en-US" dirty="0" smtClean="0"/>
              <a:t>Making max </a:t>
            </a:r>
            <a:r>
              <a:rPr lang="en-US" dirty="0" err="1" smtClean="0"/>
              <a:t>walltimes</a:t>
            </a:r>
            <a:r>
              <a:rPr lang="en-US" dirty="0" smtClean="0"/>
              <a:t> shorter</a:t>
            </a:r>
          </a:p>
          <a:p>
            <a:pPr lvl="1"/>
            <a:r>
              <a:rPr lang="en-US" dirty="0" smtClean="0"/>
              <a:t>Some codes have unpredictable </a:t>
            </a:r>
            <a:r>
              <a:rPr lang="en-US" dirty="0" err="1" smtClean="0"/>
              <a:t>walltimes</a:t>
            </a:r>
            <a:r>
              <a:rPr lang="en-US" dirty="0" smtClean="0"/>
              <a:t>, need reliable checkpoint/restart system</a:t>
            </a:r>
          </a:p>
          <a:p>
            <a:pPr lvl="1"/>
            <a:r>
              <a:rPr lang="en-US" dirty="0" smtClean="0"/>
              <a:t>Short </a:t>
            </a:r>
            <a:r>
              <a:rPr lang="en-US" dirty="0" err="1" smtClean="0"/>
              <a:t>walltimes</a:t>
            </a:r>
            <a:r>
              <a:rPr lang="en-US" dirty="0" smtClean="0"/>
              <a:t> make system maintenance less intrusive</a:t>
            </a:r>
          </a:p>
          <a:p>
            <a:pPr lvl="1"/>
            <a:r>
              <a:rPr lang="en-US" dirty="0" smtClean="0"/>
              <a:t>Short </a:t>
            </a:r>
            <a:r>
              <a:rPr lang="en-US" dirty="0" err="1" smtClean="0"/>
              <a:t>walltimes</a:t>
            </a:r>
            <a:r>
              <a:rPr lang="en-US" dirty="0" smtClean="0"/>
              <a:t> make the queue move faster</a:t>
            </a:r>
          </a:p>
          <a:p>
            <a:r>
              <a:rPr lang="en-US" dirty="0" smtClean="0"/>
              <a:t>Environment modules </a:t>
            </a:r>
          </a:p>
          <a:p>
            <a:pPr lvl="1"/>
            <a:r>
              <a:rPr lang="en-US" dirty="0" smtClean="0"/>
              <a:t>Dynamic modification of user’s </a:t>
            </a:r>
            <a:r>
              <a:rPr lang="en-US" dirty="0" err="1" smtClean="0"/>
              <a:t>env</a:t>
            </a:r>
            <a:r>
              <a:rPr lang="en-US" dirty="0" smtClean="0"/>
              <a:t>. Variables.</a:t>
            </a:r>
          </a:p>
          <a:p>
            <a:pPr lvl="1"/>
            <a:r>
              <a:rPr lang="en-US" dirty="0" smtClean="0"/>
              <a:t>Can also log usage of applications</a:t>
            </a:r>
            <a:endParaRPr lang="en-US" dirty="0"/>
          </a:p>
        </p:txBody>
      </p:sp>
      <p:sp>
        <p:nvSpPr>
          <p:cNvPr id="4" name="Slide Number Placeholder 3"/>
          <p:cNvSpPr>
            <a:spLocks noGrp="1"/>
          </p:cNvSpPr>
          <p:nvPr>
            <p:ph type="sldNum" sz="quarter" idx="10"/>
          </p:nvPr>
        </p:nvSpPr>
        <p:spPr/>
        <p:txBody>
          <a:bodyPr/>
          <a:lstStyle/>
          <a:p>
            <a:fld id="{62FE2E54-32CA-464B-86C9-BCA1A51E26B3}" type="slidenum">
              <a:rPr lang="en-US" smtClean="0"/>
              <a:t>25</a:t>
            </a:fld>
            <a:endParaRPr lang="en-US"/>
          </a:p>
        </p:txBody>
      </p:sp>
    </p:spTree>
    <p:extLst>
      <p:ext uri="{BB962C8B-B14F-4D97-AF65-F5344CB8AC3E}">
        <p14:creationId xmlns:p14="http://schemas.microsoft.com/office/powerpoint/2010/main" val="33488995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progress</a:t>
            </a:r>
            <a:endParaRPr lang="en-US" dirty="0"/>
          </a:p>
        </p:txBody>
      </p:sp>
      <p:sp>
        <p:nvSpPr>
          <p:cNvPr id="3" name="Content Placeholder 2"/>
          <p:cNvSpPr>
            <a:spLocks noGrp="1"/>
          </p:cNvSpPr>
          <p:nvPr>
            <p:ph idx="1"/>
          </p:nvPr>
        </p:nvSpPr>
        <p:spPr/>
        <p:txBody>
          <a:bodyPr/>
          <a:lstStyle/>
          <a:p>
            <a:r>
              <a:rPr lang="en-US" dirty="0" smtClean="0"/>
              <a:t>Early user phase</a:t>
            </a:r>
          </a:p>
          <a:p>
            <a:r>
              <a:rPr lang="en-US" dirty="0" smtClean="0"/>
              <a:t>Migrating users – slowly to minimize disruption of their work</a:t>
            </a:r>
          </a:p>
          <a:p>
            <a:r>
              <a:rPr lang="en-US" dirty="0" smtClean="0"/>
              <a:t>Installing user applications</a:t>
            </a:r>
          </a:p>
          <a:p>
            <a:r>
              <a:rPr lang="en-US" dirty="0" smtClean="0"/>
              <a:t>Help sessions, new user training sessions</a:t>
            </a:r>
          </a:p>
          <a:p>
            <a:r>
              <a:rPr lang="en-US" dirty="0" smtClean="0"/>
              <a:t>Wiki </a:t>
            </a:r>
          </a:p>
          <a:p>
            <a:r>
              <a:rPr lang="en-US" dirty="0" smtClean="0"/>
              <a:t>Workshops</a:t>
            </a:r>
            <a:endParaRPr lang="en-US" dirty="0"/>
          </a:p>
        </p:txBody>
      </p:sp>
      <p:sp>
        <p:nvSpPr>
          <p:cNvPr id="4" name="Slide Number Placeholder 3"/>
          <p:cNvSpPr>
            <a:spLocks noGrp="1"/>
          </p:cNvSpPr>
          <p:nvPr>
            <p:ph type="sldNum" sz="quarter" idx="10"/>
          </p:nvPr>
        </p:nvSpPr>
        <p:spPr/>
        <p:txBody>
          <a:bodyPr/>
          <a:lstStyle/>
          <a:p>
            <a:fld id="{62FE2E54-32CA-464B-86C9-BCA1A51E26B3}" type="slidenum">
              <a:rPr lang="en-US" smtClean="0"/>
              <a:t>26</a:t>
            </a:fld>
            <a:endParaRPr lang="en-US"/>
          </a:p>
        </p:txBody>
      </p:sp>
    </p:spTree>
    <p:extLst>
      <p:ext uri="{BB962C8B-B14F-4D97-AF65-F5344CB8AC3E}">
        <p14:creationId xmlns:p14="http://schemas.microsoft.com/office/powerpoint/2010/main" val="37388875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C:\Users\dbrunson\Desktop\oksymp2012prep\frommark\20120817-333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3447007"/>
            <a:ext cx="3606020" cy="24066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dbrunson\Desktop\oksymp2012prep\frommark\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1295400"/>
            <a:ext cx="3267871" cy="2451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Workshops</a:t>
            </a:r>
            <a:endParaRPr lang="en-US" dirty="0"/>
          </a:p>
        </p:txBody>
      </p:sp>
      <p:sp>
        <p:nvSpPr>
          <p:cNvPr id="3" name="Content Placeholder 2"/>
          <p:cNvSpPr>
            <a:spLocks noGrp="1"/>
          </p:cNvSpPr>
          <p:nvPr>
            <p:ph idx="1"/>
          </p:nvPr>
        </p:nvSpPr>
        <p:spPr>
          <a:xfrm>
            <a:off x="180654" y="3581400"/>
            <a:ext cx="5181600" cy="2286001"/>
          </a:xfrm>
        </p:spPr>
        <p:txBody>
          <a:bodyPr/>
          <a:lstStyle/>
          <a:p>
            <a:pPr marL="0" indent="0">
              <a:buNone/>
            </a:pPr>
            <a:r>
              <a:rPr lang="en-US" dirty="0" smtClean="0"/>
              <a:t>2012: Bioinformatics of Entangled Genomes</a:t>
            </a:r>
          </a:p>
          <a:p>
            <a:pPr marL="0" indent="0">
              <a:buNone/>
            </a:pPr>
            <a:r>
              <a:rPr lang="en-US" dirty="0" smtClean="0"/>
              <a:t>2009, 2011: Computational Chemistry</a:t>
            </a:r>
            <a:endParaRPr lang="en-US" dirty="0"/>
          </a:p>
        </p:txBody>
      </p:sp>
      <p:sp>
        <p:nvSpPr>
          <p:cNvPr id="4" name="Slide Number Placeholder 3"/>
          <p:cNvSpPr>
            <a:spLocks noGrp="1"/>
          </p:cNvSpPr>
          <p:nvPr>
            <p:ph type="sldNum" sz="quarter" idx="10"/>
          </p:nvPr>
        </p:nvSpPr>
        <p:spPr/>
        <p:txBody>
          <a:bodyPr/>
          <a:lstStyle/>
          <a:p>
            <a:fld id="{62FE2E54-32CA-464B-86C9-BCA1A51E26B3}" type="slidenum">
              <a:rPr lang="en-US" smtClean="0"/>
              <a:t>27</a:t>
            </a:fld>
            <a:endParaRPr lang="en-US"/>
          </a:p>
        </p:txBody>
      </p:sp>
      <p:pic>
        <p:nvPicPr>
          <p:cNvPr id="8194" name="Picture 2" descr="C:\Users\dbrunson\Desktop\oksymp2012prep\frommark\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142126"/>
            <a:ext cx="304775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dbrunson\Desktop\oksymp2012prep\frommark\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5871" y="1424701"/>
            <a:ext cx="2671019" cy="200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8515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p:txBody>
          <a:bodyPr/>
          <a:lstStyle/>
          <a:p>
            <a:r>
              <a:rPr lang="en-US" dirty="0" smtClean="0"/>
              <a:t>Plan for next expansion </a:t>
            </a:r>
          </a:p>
          <a:p>
            <a:r>
              <a:rPr lang="en-US" dirty="0" smtClean="0"/>
              <a:t>Sustainability for both hardware and support personnel</a:t>
            </a:r>
          </a:p>
          <a:p>
            <a:r>
              <a:rPr lang="en-US" dirty="0" smtClean="0"/>
              <a:t>Condor pool</a:t>
            </a:r>
          </a:p>
          <a:p>
            <a:r>
              <a:rPr lang="en-US" dirty="0" smtClean="0"/>
              <a:t>Provide more education, outreach and training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2FE2E54-32CA-464B-86C9-BCA1A51E26B3}" type="slidenum">
              <a:rPr lang="en-US" smtClean="0"/>
              <a:t>28</a:t>
            </a:fld>
            <a:endParaRPr lang="en-US"/>
          </a:p>
        </p:txBody>
      </p:sp>
    </p:spTree>
    <p:extLst>
      <p:ext uri="{BB962C8B-B14F-4D97-AF65-F5344CB8AC3E}">
        <p14:creationId xmlns:p14="http://schemas.microsoft.com/office/powerpoint/2010/main" val="27636566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lstStyle/>
          <a:p>
            <a:pPr marL="0" indent="0" algn="ctr">
              <a:buNone/>
            </a:pPr>
            <a:r>
              <a:rPr lang="en-US" sz="4000" dirty="0" smtClean="0"/>
              <a:t>Questions?</a:t>
            </a:r>
          </a:p>
          <a:p>
            <a:pPr marL="0" indent="0" algn="ctr">
              <a:buNone/>
            </a:pPr>
            <a:endParaRPr lang="en-US" dirty="0"/>
          </a:p>
          <a:p>
            <a:pPr marL="0" indent="0" algn="ctr">
              <a:buNone/>
            </a:pPr>
            <a:r>
              <a:rPr lang="en-US" dirty="0" smtClean="0"/>
              <a:t>Dana Brunson</a:t>
            </a:r>
            <a:endParaRPr lang="en-US" dirty="0"/>
          </a:p>
          <a:p>
            <a:pPr marL="0" indent="0" algn="ctr">
              <a:buNone/>
            </a:pPr>
            <a:r>
              <a:rPr lang="en-US" dirty="0" smtClean="0"/>
              <a:t> </a:t>
            </a:r>
            <a:r>
              <a:rPr lang="en-US" dirty="0" smtClean="0">
                <a:hlinkClick r:id="rId2"/>
              </a:rPr>
              <a:t>dana.brunson@okstate.edu</a:t>
            </a:r>
            <a:endParaRPr lang="en-US" dirty="0" smtClean="0"/>
          </a:p>
          <a:p>
            <a:pPr marL="0" indent="0" algn="ctr">
              <a:buNone/>
            </a:pPr>
            <a:endParaRPr lang="en-US" dirty="0" smtClean="0"/>
          </a:p>
          <a:p>
            <a:pPr marL="0" indent="0" algn="ctr">
              <a:buNone/>
            </a:pPr>
            <a:r>
              <a:rPr lang="en-US" dirty="0" smtClean="0"/>
              <a:t>OSU High Performance Computing Center</a:t>
            </a:r>
          </a:p>
          <a:p>
            <a:pPr marL="0" indent="0" algn="ctr">
              <a:buNone/>
            </a:pPr>
            <a:r>
              <a:rPr lang="en-US" dirty="0" smtClean="0">
                <a:hlinkClick r:id="rId3"/>
              </a:rPr>
              <a:t>http://hpc.it.okstate.edu</a:t>
            </a:r>
            <a:r>
              <a:rPr lang="en-US" dirty="0" smtClean="0"/>
              <a:t> </a:t>
            </a:r>
            <a:endParaRPr lang="en-US" dirty="0"/>
          </a:p>
        </p:txBody>
      </p:sp>
      <p:sp>
        <p:nvSpPr>
          <p:cNvPr id="4" name="Slide Number Placeholder 3"/>
          <p:cNvSpPr>
            <a:spLocks noGrp="1"/>
          </p:cNvSpPr>
          <p:nvPr>
            <p:ph type="sldNum" sz="quarter" idx="10"/>
          </p:nvPr>
        </p:nvSpPr>
        <p:spPr/>
        <p:txBody>
          <a:bodyPr/>
          <a:lstStyle/>
          <a:p>
            <a:fld id="{62FE2E54-32CA-464B-86C9-BCA1A51E26B3}" type="slidenum">
              <a:rPr lang="en-US" smtClean="0"/>
              <a:t>29</a:t>
            </a:fld>
            <a:endParaRPr lang="en-US"/>
          </a:p>
        </p:txBody>
      </p:sp>
    </p:spTree>
    <p:extLst>
      <p:ext uri="{BB962C8B-B14F-4D97-AF65-F5344CB8AC3E}">
        <p14:creationId xmlns:p14="http://schemas.microsoft.com/office/powerpoint/2010/main" val="3765533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OSU HPCC?</a:t>
            </a:r>
            <a:endParaRPr lang="en-US" dirty="0"/>
          </a:p>
        </p:txBody>
      </p:sp>
      <p:sp>
        <p:nvSpPr>
          <p:cNvPr id="3" name="Content Placeholder 2"/>
          <p:cNvSpPr>
            <a:spLocks noGrp="1"/>
          </p:cNvSpPr>
          <p:nvPr>
            <p:ph idx="1"/>
          </p:nvPr>
        </p:nvSpPr>
        <p:spPr>
          <a:xfrm>
            <a:off x="457200" y="2057400"/>
            <a:ext cx="8229600" cy="4068763"/>
          </a:xfrm>
        </p:spPr>
        <p:txBody>
          <a:bodyPr>
            <a:normAutofit fontScale="92500" lnSpcReduction="10000"/>
          </a:bodyPr>
          <a:lstStyle/>
          <a:p>
            <a:r>
              <a:rPr lang="en-US" dirty="0" smtClean="0"/>
              <a:t>Director: Dana Brunson (new title April 2012)</a:t>
            </a:r>
          </a:p>
          <a:p>
            <a:r>
              <a:rPr lang="en-US" dirty="0" smtClean="0"/>
              <a:t>Manager of Operations: Jesse Schafer (new hire Feb 2012)</a:t>
            </a:r>
          </a:p>
          <a:p>
            <a:r>
              <a:rPr lang="en-US" dirty="0" smtClean="0"/>
              <a:t>Undergraduate HPC guru: Will Flanery</a:t>
            </a:r>
          </a:p>
          <a:p>
            <a:r>
              <a:rPr lang="en-US" dirty="0" smtClean="0"/>
              <a:t>Over 230 users in 24 departments in 6 Colleges as well as users from across the state.</a:t>
            </a:r>
          </a:p>
          <a:p>
            <a:endParaRPr lang="en-US" dirty="0"/>
          </a:p>
          <a:p>
            <a:pPr marL="0" indent="0">
              <a:buNone/>
            </a:pPr>
            <a:r>
              <a:rPr lang="en-US" dirty="0" smtClean="0"/>
              <a:t>  </a:t>
            </a:r>
          </a:p>
          <a:p>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62FE2E54-32CA-464B-86C9-BCA1A51E26B3}" type="slidenum">
              <a:rPr lang="en-US" smtClean="0"/>
              <a:t>3</a:t>
            </a:fld>
            <a:endParaRPr lang="en-US"/>
          </a:p>
        </p:txBody>
      </p:sp>
    </p:spTree>
    <p:extLst>
      <p:ext uri="{BB962C8B-B14F-4D97-AF65-F5344CB8AC3E}">
        <p14:creationId xmlns:p14="http://schemas.microsoft.com/office/powerpoint/2010/main" val="805545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 users?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Over 230 users so far, including:</a:t>
            </a:r>
          </a:p>
          <a:p>
            <a:r>
              <a:rPr lang="en-US" dirty="0" smtClean="0"/>
              <a:t>45 faculty</a:t>
            </a:r>
          </a:p>
          <a:p>
            <a:r>
              <a:rPr lang="en-US" dirty="0" smtClean="0"/>
              <a:t>14 undergraduate students</a:t>
            </a:r>
          </a:p>
          <a:p>
            <a:r>
              <a:rPr lang="en-US" dirty="0" smtClean="0"/>
              <a:t>150 graduate students</a:t>
            </a:r>
          </a:p>
          <a:p>
            <a:r>
              <a:rPr lang="en-US" dirty="0" smtClean="0"/>
              <a:t>5 postdocs</a:t>
            </a:r>
          </a:p>
          <a:p>
            <a:r>
              <a:rPr lang="en-US" dirty="0" smtClean="0"/>
              <a:t>6 staff</a:t>
            </a:r>
          </a:p>
          <a:p>
            <a:pPr marL="0" indent="0">
              <a:buNone/>
            </a:pPr>
            <a:r>
              <a:rPr lang="en-US" dirty="0" smtClean="0"/>
              <a:t>Plus collaborators and other researchers from around the state and more added weekly.</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2FE2E54-32CA-464B-86C9-BCA1A51E26B3}" type="slidenum">
              <a:rPr lang="en-US" smtClean="0"/>
              <a:t>4</a:t>
            </a:fld>
            <a:endParaRPr lang="en-US"/>
          </a:p>
        </p:txBody>
      </p:sp>
    </p:spTree>
    <p:extLst>
      <p:ext uri="{BB962C8B-B14F-4D97-AF65-F5344CB8AC3E}">
        <p14:creationId xmlns:p14="http://schemas.microsoft.com/office/powerpoint/2010/main" val="272714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is OSU HPCC – Academic Depts.</a:t>
            </a:r>
            <a:endParaRPr lang="en-US" dirty="0"/>
          </a:p>
        </p:txBody>
      </p:sp>
      <p:sp>
        <p:nvSpPr>
          <p:cNvPr id="4" name="Slide Number Placeholder 3"/>
          <p:cNvSpPr>
            <a:spLocks noGrp="1"/>
          </p:cNvSpPr>
          <p:nvPr>
            <p:ph type="sldNum" sz="quarter" idx="10"/>
          </p:nvPr>
        </p:nvSpPr>
        <p:spPr/>
        <p:txBody>
          <a:bodyPr/>
          <a:lstStyle/>
          <a:p>
            <a:fld id="{62FE2E54-32CA-464B-86C9-BCA1A51E26B3}" type="slidenum">
              <a:rPr lang="en-US" smtClean="0"/>
              <a:t>5</a:t>
            </a:fld>
            <a:endParaRPr lang="en-US"/>
          </a:p>
        </p:txBody>
      </p:sp>
      <p:sp>
        <p:nvSpPr>
          <p:cNvPr id="6" name="TextBox 5"/>
          <p:cNvSpPr txBox="1"/>
          <p:nvPr/>
        </p:nvSpPr>
        <p:spPr>
          <a:xfrm>
            <a:off x="4818797" y="1462586"/>
            <a:ext cx="4343400" cy="4093428"/>
          </a:xfrm>
          <a:prstGeom prst="rect">
            <a:avLst/>
          </a:prstGeom>
          <a:noFill/>
        </p:spPr>
        <p:txBody>
          <a:bodyPr wrap="square" rtlCol="0">
            <a:spAutoFit/>
          </a:bodyPr>
          <a:lstStyle/>
          <a:p>
            <a:pPr marL="342900" indent="-342900">
              <a:buFont typeface="Arial" pitchFamily="34" charset="0"/>
              <a:buChar char="•"/>
            </a:pPr>
            <a:r>
              <a:rPr lang="en-US" sz="2000" dirty="0" smtClean="0"/>
              <a:t>Industrial Eng. &amp; </a:t>
            </a:r>
            <a:r>
              <a:rPr lang="en-US" sz="2000" dirty="0" err="1" smtClean="0"/>
              <a:t>Mgmt</a:t>
            </a:r>
            <a:endParaRPr lang="en-US" sz="2000" dirty="0" smtClean="0"/>
          </a:p>
          <a:p>
            <a:pPr marL="342900" indent="-342900">
              <a:buFont typeface="Arial" pitchFamily="34" charset="0"/>
              <a:buChar char="•"/>
            </a:pPr>
            <a:r>
              <a:rPr lang="en-US" sz="2000" dirty="0" smtClean="0"/>
              <a:t>Mechanical &amp; Aerospace Eng.</a:t>
            </a:r>
          </a:p>
          <a:p>
            <a:pPr marL="342900" indent="-342900">
              <a:buFont typeface="Arial" pitchFamily="34" charset="0"/>
              <a:buChar char="•"/>
            </a:pPr>
            <a:r>
              <a:rPr lang="en-US" sz="2000" dirty="0" err="1" smtClean="0"/>
              <a:t>Mgmt</a:t>
            </a:r>
            <a:r>
              <a:rPr lang="en-US" sz="2000" dirty="0" smtClean="0"/>
              <a:t> Science &amp; Info. Systems</a:t>
            </a:r>
          </a:p>
          <a:p>
            <a:pPr marL="342900" indent="-342900">
              <a:buFont typeface="Arial" pitchFamily="34" charset="0"/>
              <a:buChar char="•"/>
            </a:pPr>
            <a:r>
              <a:rPr lang="en-US" sz="2000" dirty="0" smtClean="0"/>
              <a:t>Mathematics</a:t>
            </a:r>
          </a:p>
          <a:p>
            <a:pPr marL="342900" indent="-342900">
              <a:buFont typeface="Arial" pitchFamily="34" charset="0"/>
              <a:buChar char="•"/>
            </a:pPr>
            <a:r>
              <a:rPr lang="en-US" sz="2000" dirty="0" smtClean="0"/>
              <a:t>Microbiology &amp; Molecular Genetics</a:t>
            </a:r>
          </a:p>
          <a:p>
            <a:pPr marL="342900" indent="-342900">
              <a:buFont typeface="Arial" pitchFamily="34" charset="0"/>
              <a:buChar char="•"/>
            </a:pPr>
            <a:r>
              <a:rPr lang="en-US" sz="2000" dirty="0" smtClean="0"/>
              <a:t>Natural Resource Ecology &amp; </a:t>
            </a:r>
            <a:r>
              <a:rPr lang="en-US" sz="2000" dirty="0" err="1" smtClean="0"/>
              <a:t>Mgmt</a:t>
            </a:r>
            <a:endParaRPr lang="en-US" sz="2000" dirty="0" smtClean="0"/>
          </a:p>
          <a:p>
            <a:pPr marL="342900" indent="-342900">
              <a:buFont typeface="Arial" pitchFamily="34" charset="0"/>
              <a:buChar char="•"/>
            </a:pPr>
            <a:r>
              <a:rPr lang="en-US" sz="2000" dirty="0" smtClean="0"/>
              <a:t>Nutritional Science</a:t>
            </a:r>
          </a:p>
          <a:p>
            <a:pPr marL="342900" indent="-342900">
              <a:buFont typeface="Arial" pitchFamily="34" charset="0"/>
              <a:buChar char="•"/>
            </a:pPr>
            <a:r>
              <a:rPr lang="en-US" sz="2000" dirty="0" smtClean="0"/>
              <a:t>Physics</a:t>
            </a:r>
          </a:p>
          <a:p>
            <a:pPr marL="342900" indent="-342900">
              <a:buFont typeface="Arial" pitchFamily="34" charset="0"/>
              <a:buChar char="•"/>
            </a:pPr>
            <a:r>
              <a:rPr lang="en-US" sz="2000" dirty="0" smtClean="0"/>
              <a:t>Physiological Sciences</a:t>
            </a:r>
          </a:p>
          <a:p>
            <a:pPr marL="342900" indent="-342900">
              <a:buFont typeface="Arial" pitchFamily="34" charset="0"/>
              <a:buChar char="•"/>
            </a:pPr>
            <a:r>
              <a:rPr lang="en-US" sz="2000" dirty="0" smtClean="0"/>
              <a:t>Plant &amp; Soil Science</a:t>
            </a:r>
          </a:p>
          <a:p>
            <a:pPr marL="342900" indent="-342900">
              <a:buFont typeface="Arial" pitchFamily="34" charset="0"/>
              <a:buChar char="•"/>
            </a:pPr>
            <a:r>
              <a:rPr lang="en-US" sz="2000" dirty="0" smtClean="0"/>
              <a:t>Statistics</a:t>
            </a:r>
          </a:p>
          <a:p>
            <a:pPr marL="342900" indent="-342900">
              <a:buFont typeface="Arial" pitchFamily="34" charset="0"/>
              <a:buChar char="•"/>
            </a:pPr>
            <a:r>
              <a:rPr lang="en-US" sz="2000" dirty="0" smtClean="0"/>
              <a:t>Zoology</a:t>
            </a:r>
          </a:p>
          <a:p>
            <a:pPr marL="342900" indent="-342900">
              <a:buFont typeface="Arial" pitchFamily="34" charset="0"/>
              <a:buChar char="•"/>
            </a:pPr>
            <a:endParaRPr lang="en-US" sz="2000" dirty="0"/>
          </a:p>
        </p:txBody>
      </p:sp>
      <p:sp>
        <p:nvSpPr>
          <p:cNvPr id="7" name="TextBox 6"/>
          <p:cNvSpPr txBox="1"/>
          <p:nvPr/>
        </p:nvSpPr>
        <p:spPr>
          <a:xfrm>
            <a:off x="838200" y="1462586"/>
            <a:ext cx="4003019" cy="4062651"/>
          </a:xfrm>
          <a:prstGeom prst="rect">
            <a:avLst/>
          </a:prstGeom>
          <a:noFill/>
        </p:spPr>
        <p:txBody>
          <a:bodyPr wrap="none" rtlCol="0">
            <a:spAutoFit/>
          </a:bodyPr>
          <a:lstStyle/>
          <a:p>
            <a:pPr marL="285750" indent="-285750">
              <a:buFont typeface="Arial" pitchFamily="34" charset="0"/>
              <a:buChar char="•"/>
            </a:pPr>
            <a:r>
              <a:rPr lang="en-US" sz="2000" dirty="0"/>
              <a:t>Ag Econ</a:t>
            </a:r>
          </a:p>
          <a:p>
            <a:pPr marL="285750" indent="-285750">
              <a:buFont typeface="Arial" pitchFamily="34" charset="0"/>
              <a:buChar char="•"/>
            </a:pPr>
            <a:r>
              <a:rPr lang="en-US" sz="2000" dirty="0"/>
              <a:t>Animal Science</a:t>
            </a:r>
          </a:p>
          <a:p>
            <a:pPr marL="285750" indent="-285750">
              <a:buFont typeface="Arial" pitchFamily="34" charset="0"/>
              <a:buChar char="•"/>
            </a:pPr>
            <a:r>
              <a:rPr lang="en-US" sz="2000" dirty="0"/>
              <a:t>Biochemistry &amp; Molecular Biology</a:t>
            </a:r>
          </a:p>
          <a:p>
            <a:pPr marL="285750" indent="-285750">
              <a:buFont typeface="Arial" pitchFamily="34" charset="0"/>
              <a:buChar char="•"/>
            </a:pPr>
            <a:r>
              <a:rPr lang="en-US" sz="2000" dirty="0" err="1"/>
              <a:t>Biosystems</a:t>
            </a:r>
            <a:r>
              <a:rPr lang="en-US" sz="2000" dirty="0"/>
              <a:t> &amp; Ag Engineering</a:t>
            </a:r>
          </a:p>
          <a:p>
            <a:pPr marL="285750" indent="-285750">
              <a:buFont typeface="Arial" pitchFamily="34" charset="0"/>
              <a:buChar char="•"/>
            </a:pPr>
            <a:r>
              <a:rPr lang="en-US" sz="2000" dirty="0"/>
              <a:t>Botany</a:t>
            </a:r>
          </a:p>
          <a:p>
            <a:pPr marL="285750" indent="-285750">
              <a:buFont typeface="Arial" pitchFamily="34" charset="0"/>
              <a:buChar char="•"/>
            </a:pPr>
            <a:r>
              <a:rPr lang="en-US" sz="2000" dirty="0"/>
              <a:t>Chemical Engineering</a:t>
            </a:r>
          </a:p>
          <a:p>
            <a:pPr marL="285750" indent="-285750">
              <a:buFont typeface="Arial" pitchFamily="34" charset="0"/>
              <a:buChar char="•"/>
            </a:pPr>
            <a:r>
              <a:rPr lang="en-US" sz="2000" dirty="0"/>
              <a:t>Chemistry</a:t>
            </a:r>
          </a:p>
          <a:p>
            <a:pPr marL="285750" indent="-285750">
              <a:buFont typeface="Arial" pitchFamily="34" charset="0"/>
              <a:buChar char="•"/>
            </a:pPr>
            <a:r>
              <a:rPr lang="en-US" sz="2000" dirty="0"/>
              <a:t>Civil &amp; </a:t>
            </a:r>
            <a:r>
              <a:rPr lang="en-US" sz="2000" dirty="0" err="1"/>
              <a:t>Env</a:t>
            </a:r>
            <a:r>
              <a:rPr lang="en-US" sz="2000" dirty="0"/>
              <a:t>. Engineering</a:t>
            </a:r>
          </a:p>
          <a:p>
            <a:pPr marL="285750" indent="-285750">
              <a:buFont typeface="Arial" pitchFamily="34" charset="0"/>
              <a:buChar char="•"/>
            </a:pPr>
            <a:r>
              <a:rPr lang="en-US" sz="2000" dirty="0"/>
              <a:t>Computer Science</a:t>
            </a:r>
          </a:p>
          <a:p>
            <a:pPr marL="285750" indent="-285750">
              <a:buFont typeface="Arial" pitchFamily="34" charset="0"/>
              <a:buChar char="•"/>
            </a:pPr>
            <a:r>
              <a:rPr lang="en-US" sz="2000" dirty="0"/>
              <a:t>Elec. &amp; Comp. Engineering</a:t>
            </a:r>
          </a:p>
          <a:p>
            <a:pPr marL="285750" indent="-285750">
              <a:buFont typeface="Arial" pitchFamily="34" charset="0"/>
              <a:buChar char="•"/>
            </a:pPr>
            <a:r>
              <a:rPr lang="en-US" sz="2000" dirty="0"/>
              <a:t>Entomology &amp; Plant Pathology</a:t>
            </a:r>
          </a:p>
          <a:p>
            <a:pPr marL="285750" indent="-285750">
              <a:buFont typeface="Arial" pitchFamily="34" charset="0"/>
              <a:buChar char="•"/>
            </a:pPr>
            <a:r>
              <a:rPr lang="en-US" sz="2000" dirty="0"/>
              <a:t>Fire Protection </a:t>
            </a:r>
          </a:p>
          <a:p>
            <a:pPr marL="285750" indent="-285750">
              <a:buFont typeface="Arial" pitchFamily="34" charset="0"/>
              <a:buChar char="•"/>
            </a:pPr>
            <a:endParaRPr lang="en-US" dirty="0"/>
          </a:p>
        </p:txBody>
      </p:sp>
    </p:spTree>
    <p:extLst>
      <p:ext uri="{BB962C8B-B14F-4D97-AF65-F5344CB8AC3E}">
        <p14:creationId xmlns:p14="http://schemas.microsoft.com/office/powerpoint/2010/main" val="1627770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Publications Facilitated by OSUHPCC</a:t>
            </a:r>
            <a:endParaRPr lang="en-US" dirty="0"/>
          </a:p>
        </p:txBody>
      </p:sp>
      <p:sp>
        <p:nvSpPr>
          <p:cNvPr id="3" name="Content Placeholder 2"/>
          <p:cNvSpPr>
            <a:spLocks noGrp="1"/>
          </p:cNvSpPr>
          <p:nvPr>
            <p:ph idx="1"/>
          </p:nvPr>
        </p:nvSpPr>
        <p:spPr/>
        <p:txBody>
          <a:bodyPr>
            <a:normAutofit/>
          </a:bodyPr>
          <a:lstStyle/>
          <a:p>
            <a:r>
              <a:rPr lang="en-US" dirty="0" smtClean="0"/>
              <a:t>2009: 3 Master’s Reports </a:t>
            </a:r>
          </a:p>
          <a:p>
            <a:r>
              <a:rPr lang="en-US" dirty="0" smtClean="0"/>
              <a:t>2010: 4 reported, including 1 dissertation</a:t>
            </a:r>
          </a:p>
          <a:p>
            <a:r>
              <a:rPr lang="en-US" dirty="0" smtClean="0"/>
              <a:t>2011: 19 reported</a:t>
            </a:r>
          </a:p>
          <a:p>
            <a:r>
              <a:rPr lang="en-US" dirty="0" smtClean="0"/>
              <a:t>2012: 18 reported so far, including 2 dissertations</a:t>
            </a:r>
          </a:p>
          <a:p>
            <a:endParaRPr lang="en-US" dirty="0" smtClean="0"/>
          </a:p>
          <a:p>
            <a:pPr marL="0" indent="0">
              <a:buNone/>
            </a:pPr>
            <a:r>
              <a:rPr lang="en-US" dirty="0" smtClean="0"/>
              <a:t>We are getting better at collecting data.</a:t>
            </a:r>
          </a:p>
          <a:p>
            <a:pPr marL="0" indent="0">
              <a:buNone/>
            </a:pPr>
            <a:r>
              <a:rPr lang="en-US" sz="2600" dirty="0"/>
              <a:t>See: http://hpcwiki.it.okstate.edu/index.php/Publications</a:t>
            </a:r>
          </a:p>
          <a:p>
            <a:pPr marL="0" indent="0">
              <a:buNone/>
            </a:pPr>
            <a:endParaRPr lang="en-US" dirty="0" smtClean="0"/>
          </a:p>
        </p:txBody>
      </p:sp>
      <p:sp>
        <p:nvSpPr>
          <p:cNvPr id="4" name="Slide Number Placeholder 3"/>
          <p:cNvSpPr>
            <a:spLocks noGrp="1"/>
          </p:cNvSpPr>
          <p:nvPr>
            <p:ph type="sldNum" sz="quarter" idx="10"/>
          </p:nvPr>
        </p:nvSpPr>
        <p:spPr/>
        <p:txBody>
          <a:bodyPr/>
          <a:lstStyle/>
          <a:p>
            <a:fld id="{62FE2E54-32CA-464B-86C9-BCA1A51E26B3}" type="slidenum">
              <a:rPr lang="en-US" smtClean="0"/>
              <a:t>6</a:t>
            </a:fld>
            <a:endParaRPr lang="en-US"/>
          </a:p>
        </p:txBody>
      </p:sp>
    </p:spTree>
    <p:extLst>
      <p:ext uri="{BB962C8B-B14F-4D97-AF65-F5344CB8AC3E}">
        <p14:creationId xmlns:p14="http://schemas.microsoft.com/office/powerpoint/2010/main" val="3348744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 prehistory</a:t>
            </a:r>
            <a:endParaRPr lang="en-US" dirty="0"/>
          </a:p>
        </p:txBody>
      </p:sp>
      <p:sp>
        <p:nvSpPr>
          <p:cNvPr id="3" name="Content Placeholder 2"/>
          <p:cNvSpPr>
            <a:spLocks noGrp="1"/>
          </p:cNvSpPr>
          <p:nvPr>
            <p:ph idx="1"/>
          </p:nvPr>
        </p:nvSpPr>
        <p:spPr>
          <a:xfrm>
            <a:off x="457200" y="1600200"/>
            <a:ext cx="3962400" cy="4525963"/>
          </a:xfrm>
        </p:spPr>
        <p:txBody>
          <a:bodyPr/>
          <a:lstStyle/>
          <a:p>
            <a:pPr marL="0" indent="0">
              <a:buNone/>
            </a:pPr>
            <a:r>
              <a:rPr lang="en-US" dirty="0" smtClean="0"/>
              <a:t>2005-6</a:t>
            </a:r>
          </a:p>
          <a:p>
            <a:r>
              <a:rPr lang="en-US" dirty="0" smtClean="0"/>
              <a:t>Faculty plan for first centrally available cluster</a:t>
            </a:r>
          </a:p>
          <a:p>
            <a:r>
              <a:rPr lang="en-US" dirty="0" smtClean="0"/>
              <a:t>Bullet: 64 nodes,  820 GFLOPs</a:t>
            </a:r>
          </a:p>
          <a:p>
            <a:r>
              <a:rPr lang="en-US" dirty="0" smtClean="0"/>
              <a:t>Administered by one person in IT</a:t>
            </a:r>
          </a:p>
          <a:p>
            <a:endParaRPr lang="en-US" dirty="0"/>
          </a:p>
        </p:txBody>
      </p:sp>
      <p:sp>
        <p:nvSpPr>
          <p:cNvPr id="4" name="Slide Number Placeholder 3"/>
          <p:cNvSpPr>
            <a:spLocks noGrp="1"/>
          </p:cNvSpPr>
          <p:nvPr>
            <p:ph type="sldNum" sz="quarter" idx="10"/>
          </p:nvPr>
        </p:nvSpPr>
        <p:spPr/>
        <p:txBody>
          <a:bodyPr/>
          <a:lstStyle/>
          <a:p>
            <a:fld id="{62FE2E54-32CA-464B-86C9-BCA1A51E26B3}" type="slidenum">
              <a:rPr lang="en-US" smtClean="0"/>
              <a:t>7</a:t>
            </a:fld>
            <a:endParaRPr lang="en-US"/>
          </a:p>
        </p:txBody>
      </p:sp>
      <p:pic>
        <p:nvPicPr>
          <p:cNvPr id="1026" name="Picture 2" descr="C:\Users\dbrunson\Desktop\oksymp2012prep\bullet\bullet 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676400"/>
            <a:ext cx="4114800" cy="446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152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2007-8</a:t>
            </a:r>
            <a:endParaRPr lang="en-US" dirty="0"/>
          </a:p>
        </p:txBody>
      </p:sp>
      <p:sp>
        <p:nvSpPr>
          <p:cNvPr id="3" name="Content Placeholder 2"/>
          <p:cNvSpPr>
            <a:spLocks noGrp="1"/>
          </p:cNvSpPr>
          <p:nvPr>
            <p:ph idx="1"/>
          </p:nvPr>
        </p:nvSpPr>
        <p:spPr>
          <a:xfrm>
            <a:off x="457200" y="1371600"/>
            <a:ext cx="5181600" cy="4754563"/>
          </a:xfrm>
        </p:spPr>
        <p:txBody>
          <a:bodyPr>
            <a:normAutofit fontScale="92500" lnSpcReduction="20000"/>
          </a:bodyPr>
          <a:lstStyle/>
          <a:p>
            <a:r>
              <a:rPr lang="en-US" dirty="0" smtClean="0"/>
              <a:t>November, 2007 </a:t>
            </a:r>
          </a:p>
          <a:p>
            <a:pPr lvl="1"/>
            <a:r>
              <a:rPr lang="en-US" dirty="0" smtClean="0"/>
              <a:t>19 users</a:t>
            </a:r>
          </a:p>
          <a:p>
            <a:pPr lvl="1"/>
            <a:r>
              <a:rPr lang="en-US" dirty="0" smtClean="0"/>
              <a:t>Hired replacement person (yours truly.)</a:t>
            </a:r>
          </a:p>
          <a:p>
            <a:pPr lvl="1"/>
            <a:r>
              <a:rPr lang="en-US" dirty="0" smtClean="0"/>
              <a:t>Met Henry &amp; Jeff</a:t>
            </a:r>
          </a:p>
          <a:p>
            <a:r>
              <a:rPr lang="en-US" dirty="0" smtClean="0"/>
              <a:t>In 2008 added</a:t>
            </a:r>
          </a:p>
          <a:p>
            <a:pPr lvl="1"/>
            <a:r>
              <a:rPr lang="en-US" dirty="0" smtClean="0"/>
              <a:t>50 new users</a:t>
            </a:r>
          </a:p>
          <a:p>
            <a:pPr lvl="1"/>
            <a:r>
              <a:rPr lang="en-US" dirty="0" smtClean="0"/>
              <a:t>Spur: 128 GB RAM</a:t>
            </a:r>
          </a:p>
          <a:p>
            <a:pPr lvl="1"/>
            <a:r>
              <a:rPr lang="en-US" dirty="0" smtClean="0"/>
              <a:t>Cimarron: 14 nodes, 892 GFLOPs</a:t>
            </a:r>
          </a:p>
          <a:p>
            <a:pPr lvl="1"/>
            <a:r>
              <a:rPr lang="en-US" dirty="0" smtClean="0"/>
              <a:t>Student helper</a:t>
            </a:r>
          </a:p>
          <a:p>
            <a:pPr lvl="1"/>
            <a:endParaRPr lang="en-US" dirty="0"/>
          </a:p>
        </p:txBody>
      </p:sp>
      <p:sp>
        <p:nvSpPr>
          <p:cNvPr id="4" name="Slide Number Placeholder 3"/>
          <p:cNvSpPr>
            <a:spLocks noGrp="1"/>
          </p:cNvSpPr>
          <p:nvPr>
            <p:ph type="sldNum" sz="quarter" idx="10"/>
          </p:nvPr>
        </p:nvSpPr>
        <p:spPr/>
        <p:txBody>
          <a:bodyPr/>
          <a:lstStyle/>
          <a:p>
            <a:fld id="{62FE2E54-32CA-464B-86C9-BCA1A51E26B3}" type="slidenum">
              <a:rPr lang="en-US" smtClean="0"/>
              <a:t>8</a:t>
            </a:fld>
            <a:endParaRPr lang="en-US"/>
          </a:p>
        </p:txBody>
      </p:sp>
      <p:pic>
        <p:nvPicPr>
          <p:cNvPr id="2050" name="Picture 2" descr="C:\Users\dbrunson\Desktop\oksymp2012prep\data center\DSC00484-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447800"/>
            <a:ext cx="2590800" cy="479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868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2009-10</a:t>
            </a:r>
            <a:endParaRPr lang="en-US" dirty="0"/>
          </a:p>
        </p:txBody>
      </p:sp>
      <p:sp>
        <p:nvSpPr>
          <p:cNvPr id="3" name="Content Placeholder 2"/>
          <p:cNvSpPr>
            <a:spLocks noGrp="1"/>
          </p:cNvSpPr>
          <p:nvPr>
            <p:ph idx="1"/>
          </p:nvPr>
        </p:nvSpPr>
        <p:spPr>
          <a:xfrm>
            <a:off x="457200" y="1600200"/>
            <a:ext cx="4038600" cy="4525963"/>
          </a:xfrm>
        </p:spPr>
        <p:txBody>
          <a:bodyPr>
            <a:normAutofit lnSpcReduction="10000"/>
          </a:bodyPr>
          <a:lstStyle/>
          <a:p>
            <a:r>
              <a:rPr lang="en-US" dirty="0" smtClean="0"/>
              <a:t>In 2009 added</a:t>
            </a:r>
          </a:p>
          <a:p>
            <a:pPr lvl="1"/>
            <a:r>
              <a:rPr lang="en-US" dirty="0" smtClean="0"/>
              <a:t>20 new users</a:t>
            </a:r>
          </a:p>
          <a:p>
            <a:pPr lvl="1"/>
            <a:r>
              <a:rPr lang="en-US" dirty="0" smtClean="0"/>
              <a:t>Pistol Pete: 64 nodes,  5.4 TFLOPs</a:t>
            </a:r>
          </a:p>
          <a:p>
            <a:pPr lvl="1"/>
            <a:r>
              <a:rPr lang="en-US" dirty="0" smtClean="0"/>
              <a:t>EOT endeavors</a:t>
            </a:r>
          </a:p>
          <a:p>
            <a:r>
              <a:rPr lang="en-US" dirty="0" smtClean="0"/>
              <a:t>In 2010, added 70 users and needed:</a:t>
            </a:r>
          </a:p>
          <a:p>
            <a:pPr lvl="1"/>
            <a:r>
              <a:rPr lang="en-US" dirty="0" smtClean="0"/>
              <a:t>More resources</a:t>
            </a:r>
          </a:p>
          <a:p>
            <a:pPr lvl="1"/>
            <a:r>
              <a:rPr lang="en-US" dirty="0" smtClean="0"/>
              <a:t>More staff</a:t>
            </a:r>
            <a:endParaRPr lang="en-US" dirty="0"/>
          </a:p>
        </p:txBody>
      </p:sp>
      <p:sp>
        <p:nvSpPr>
          <p:cNvPr id="4" name="Slide Number Placeholder 3"/>
          <p:cNvSpPr>
            <a:spLocks noGrp="1"/>
          </p:cNvSpPr>
          <p:nvPr>
            <p:ph type="sldNum" sz="quarter" idx="10"/>
          </p:nvPr>
        </p:nvSpPr>
        <p:spPr/>
        <p:txBody>
          <a:bodyPr/>
          <a:lstStyle/>
          <a:p>
            <a:fld id="{62FE2E54-32CA-464B-86C9-BCA1A51E26B3}" type="slidenum">
              <a:rPr lang="en-US" smtClean="0"/>
              <a:t>9</a:t>
            </a:fld>
            <a:endParaRPr lang="en-US"/>
          </a:p>
        </p:txBody>
      </p:sp>
      <p:pic>
        <p:nvPicPr>
          <p:cNvPr id="3074" name="Picture 2" descr="C:\Users\dbrunson\Desktop\oksymp2012prep\data center\DSC004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657725" y="2047875"/>
            <a:ext cx="4800600"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741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KST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9614</TotalTime>
  <Words>1496</Words>
  <Application>Microsoft Office PowerPoint</Application>
  <PresentationFormat>On-screen Show (4:3)</PresentationFormat>
  <Paragraphs>221</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OKSTATE </vt:lpstr>
      <vt:lpstr>Cowboy Up</vt:lpstr>
      <vt:lpstr>What is OSU HPCC?</vt:lpstr>
      <vt:lpstr>Who is OSU HPCC?</vt:lpstr>
      <vt:lpstr>Who are the users?</vt:lpstr>
      <vt:lpstr>Who is OSU HPCC – Academic Depts.</vt:lpstr>
      <vt:lpstr>Publications Facilitated by OSUHPCC</vt:lpstr>
      <vt:lpstr>Background – prehistory</vt:lpstr>
      <vt:lpstr>Background: 2007-8</vt:lpstr>
      <vt:lpstr>Background: 2009-10</vt:lpstr>
      <vt:lpstr>Finding solutions</vt:lpstr>
      <vt:lpstr>The proposal highlights</vt:lpstr>
      <vt:lpstr>MRI Research Projects</vt:lpstr>
      <vt:lpstr>MRI Research Projects (cont’d)</vt:lpstr>
      <vt:lpstr>MRI Research Projects (cont’d)</vt:lpstr>
      <vt:lpstr>MRI Research Projects (cont’d)</vt:lpstr>
      <vt:lpstr>OK Cyberinfrastructure Initiative</vt:lpstr>
      <vt:lpstr>And we got the grant!</vt:lpstr>
      <vt:lpstr>HPC to meet our needs</vt:lpstr>
      <vt:lpstr>The UPS arrived June 5, 2012</vt:lpstr>
      <vt:lpstr>Cowboy arrived June 19, 2012</vt:lpstr>
      <vt:lpstr>Jesse lining up the racks</vt:lpstr>
      <vt:lpstr>PowerPoint Presentation</vt:lpstr>
      <vt:lpstr>Cooling – rear door heat exchangers</vt:lpstr>
      <vt:lpstr>Cowboy UP! </vt:lpstr>
      <vt:lpstr>Making users happy (or not)</vt:lpstr>
      <vt:lpstr>In progress</vt:lpstr>
      <vt:lpstr>Workshops</vt:lpstr>
      <vt:lpstr>What’s next?</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Brunson, Dana</dc:creator>
  <cp:lastModifiedBy>dbrunson</cp:lastModifiedBy>
  <cp:revision>59</cp:revision>
  <cp:lastPrinted>2012-10-01T15:38:37Z</cp:lastPrinted>
  <dcterms:created xsi:type="dcterms:W3CDTF">2011-09-26T15:02:02Z</dcterms:created>
  <dcterms:modified xsi:type="dcterms:W3CDTF">2012-10-03T21:34:54Z</dcterms:modified>
</cp:coreProperties>
</file>